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0"/>
  </p:notesMasterIdLst>
  <p:sldIdLst>
    <p:sldId id="256" r:id="rId2"/>
    <p:sldId id="262" r:id="rId3"/>
    <p:sldId id="299" r:id="rId4"/>
    <p:sldId id="300" r:id="rId5"/>
    <p:sldId id="263" r:id="rId6"/>
    <p:sldId id="265" r:id="rId7"/>
    <p:sldId id="266" r:id="rId8"/>
    <p:sldId id="301" r:id="rId9"/>
    <p:sldId id="302" r:id="rId10"/>
    <p:sldId id="303" r:id="rId11"/>
    <p:sldId id="304" r:id="rId12"/>
    <p:sldId id="305" r:id="rId13"/>
    <p:sldId id="268" r:id="rId14"/>
    <p:sldId id="296" r:id="rId15"/>
    <p:sldId id="269" r:id="rId16"/>
    <p:sldId id="319" r:id="rId17"/>
    <p:sldId id="297" r:id="rId18"/>
    <p:sldId id="298" r:id="rId19"/>
    <p:sldId id="270" r:id="rId20"/>
    <p:sldId id="271" r:id="rId21"/>
    <p:sldId id="278" r:id="rId22"/>
    <p:sldId id="272" r:id="rId23"/>
    <p:sldId id="273" r:id="rId24"/>
    <p:sldId id="274" r:id="rId25"/>
    <p:sldId id="275" r:id="rId26"/>
    <p:sldId id="276" r:id="rId27"/>
    <p:sldId id="320" r:id="rId28"/>
    <p:sldId id="306" r:id="rId29"/>
    <p:sldId id="307" r:id="rId30"/>
    <p:sldId id="308" r:id="rId31"/>
    <p:sldId id="309" r:id="rId32"/>
    <p:sldId id="310" r:id="rId33"/>
    <p:sldId id="311" r:id="rId34"/>
    <p:sldId id="277" r:id="rId35"/>
    <p:sldId id="312" r:id="rId36"/>
    <p:sldId id="313" r:id="rId37"/>
    <p:sldId id="314" r:id="rId38"/>
    <p:sldId id="315" r:id="rId39"/>
    <p:sldId id="316" r:id="rId40"/>
    <p:sldId id="317" r:id="rId41"/>
    <p:sldId id="318" r:id="rId42"/>
    <p:sldId id="279" r:id="rId43"/>
    <p:sldId id="280" r:id="rId44"/>
    <p:sldId id="281" r:id="rId45"/>
    <p:sldId id="282" r:id="rId46"/>
    <p:sldId id="283" r:id="rId47"/>
    <p:sldId id="284" r:id="rId48"/>
    <p:sldId id="285" r:id="rId49"/>
    <p:sldId id="286" r:id="rId50"/>
    <p:sldId id="287" r:id="rId51"/>
    <p:sldId id="288" r:id="rId52"/>
    <p:sldId id="289" r:id="rId53"/>
    <p:sldId id="290" r:id="rId54"/>
    <p:sldId id="291" r:id="rId55"/>
    <p:sldId id="292" r:id="rId56"/>
    <p:sldId id="293" r:id="rId57"/>
    <p:sldId id="294" r:id="rId58"/>
    <p:sldId id="295" r:id="rId59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725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1262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3C5609-B439-47A6-967A-95CAF9AD8A6F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1063B-6E48-4BBA-9C64-FC6882155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32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21130" y="317957"/>
            <a:ext cx="10376535" cy="10758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900" b="1" i="0">
                <a:solidFill>
                  <a:srgbClr val="00AFE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900" b="0" i="0">
                <a:solidFill>
                  <a:srgbClr val="00AFEF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11/8/2023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1" i="0">
                <a:solidFill>
                  <a:srgbClr val="00AFE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5900" b="0" i="0">
                <a:solidFill>
                  <a:srgbClr val="00AFEF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11/8/2023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ln w="79375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1" i="0">
                <a:solidFill>
                  <a:srgbClr val="00AFE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6640" y="1673479"/>
            <a:ext cx="3609340" cy="47199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267447" y="2328163"/>
            <a:ext cx="3930650" cy="3928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11/8/2023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1" i="0">
                <a:solidFill>
                  <a:srgbClr val="00AFE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11/8/2023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ln w="79375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98875" y="3426866"/>
            <a:ext cx="1605711" cy="217180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11/8/2023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ln w="79375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41247" y="105867"/>
            <a:ext cx="8589645" cy="9258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900" b="1" i="0">
                <a:solidFill>
                  <a:srgbClr val="00AFE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67433" y="1755139"/>
            <a:ext cx="9307830" cy="32759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900" b="0" i="0">
                <a:solidFill>
                  <a:srgbClr val="00AFEF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11/8/2023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0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28950" y="1875866"/>
            <a:ext cx="6135370" cy="159004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793875" marR="5080" indent="-1781810">
              <a:lnSpc>
                <a:spcPts val="5830"/>
              </a:lnSpc>
              <a:spcBef>
                <a:spcPts val="835"/>
              </a:spcBef>
            </a:pPr>
            <a:r>
              <a:rPr sz="5400" b="0" spc="285" dirty="0">
                <a:latin typeface="Arial MT"/>
                <a:cs typeface="Arial MT"/>
              </a:rPr>
              <a:t>Spring</a:t>
            </a:r>
            <a:r>
              <a:rPr sz="5400" b="0" spc="-145" dirty="0">
                <a:latin typeface="Arial MT"/>
                <a:cs typeface="Arial MT"/>
              </a:rPr>
              <a:t> </a:t>
            </a:r>
            <a:r>
              <a:rPr sz="5400" b="0" spc="220" dirty="0">
                <a:latin typeface="Arial MT"/>
                <a:cs typeface="Arial MT"/>
              </a:rPr>
              <a:t>Framework </a:t>
            </a:r>
            <a:r>
              <a:rPr sz="5400" b="0" spc="240" dirty="0">
                <a:latin typeface="Arial MT"/>
                <a:cs typeface="Arial MT"/>
              </a:rPr>
              <a:t>Tutorial</a:t>
            </a:r>
            <a:endParaRPr sz="54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00600" y="2771222"/>
            <a:ext cx="2694432" cy="16032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28366" y="6409553"/>
            <a:ext cx="1025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BFE9E33-5561-4D3E-86ED-1CA56232CA7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5"/>
          </a:xfrm>
        </p:spPr>
        <p:txBody>
          <a:bodyPr>
            <a:normAutofit/>
          </a:bodyPr>
          <a:lstStyle/>
          <a:p>
            <a:pPr marL="339445" indent="-339445">
              <a:spcBef>
                <a:spcPts val="1000"/>
              </a:spcBef>
              <a:buClr>
                <a:srgbClr val="114FFB"/>
              </a:buClr>
              <a:defRPr/>
            </a:pPr>
            <a:r>
              <a:rPr lang="en-US" sz="3524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Spring Data Access</a:t>
            </a:r>
            <a:endParaRPr lang="en-IN" sz="3524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51" y="1545617"/>
            <a:ext cx="8935697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56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28366" y="6409553"/>
            <a:ext cx="1025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BFE9E33-5561-4D3E-86ED-1CA56232CA7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5"/>
          </a:xfrm>
        </p:spPr>
        <p:txBody>
          <a:bodyPr>
            <a:normAutofit/>
          </a:bodyPr>
          <a:lstStyle/>
          <a:p>
            <a:pPr marL="339445" indent="-339445">
              <a:spcBef>
                <a:spcPts val="1000"/>
              </a:spcBef>
              <a:buClr>
                <a:srgbClr val="114FFB"/>
              </a:buClr>
              <a:defRPr/>
            </a:pPr>
            <a:r>
              <a:rPr lang="en-US" sz="3524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Spring Web</a:t>
            </a:r>
            <a:endParaRPr lang="en-IN" sz="3524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230" y="1421498"/>
            <a:ext cx="9059539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270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28366" y="6409553"/>
            <a:ext cx="1025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BFE9E33-5561-4D3E-86ED-1CA56232CA7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5"/>
          </a:xfrm>
        </p:spPr>
        <p:txBody>
          <a:bodyPr>
            <a:normAutofit/>
          </a:bodyPr>
          <a:lstStyle/>
          <a:p>
            <a:pPr marL="339445" indent="-339445">
              <a:spcBef>
                <a:spcPts val="1000"/>
              </a:spcBef>
              <a:buClr>
                <a:srgbClr val="114FFB"/>
              </a:buClr>
              <a:defRPr/>
            </a:pPr>
            <a:r>
              <a:rPr lang="en-US" sz="3524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Spring Miscellaneous</a:t>
            </a:r>
            <a:endParaRPr lang="en-IN" sz="3524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230" y="1452388"/>
            <a:ext cx="9059539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02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9657" y="2617089"/>
            <a:ext cx="701484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0" spc="285" dirty="0">
                <a:latin typeface="Arial MT"/>
                <a:cs typeface="Arial MT"/>
              </a:rPr>
              <a:t>Spring</a:t>
            </a:r>
            <a:r>
              <a:rPr sz="5400" b="0" spc="-140" dirty="0">
                <a:latin typeface="Arial MT"/>
                <a:cs typeface="Arial MT"/>
              </a:rPr>
              <a:t> </a:t>
            </a:r>
            <a:r>
              <a:rPr sz="5400" b="0" spc="160" dirty="0">
                <a:latin typeface="Arial MT"/>
                <a:cs typeface="Arial MT"/>
              </a:rPr>
              <a:t>IoC</a:t>
            </a:r>
            <a:r>
              <a:rPr sz="5400" b="0" spc="-140" dirty="0">
                <a:latin typeface="Arial MT"/>
                <a:cs typeface="Arial MT"/>
              </a:rPr>
              <a:t> </a:t>
            </a:r>
            <a:r>
              <a:rPr sz="5400" b="0" spc="250" dirty="0">
                <a:latin typeface="Arial MT"/>
                <a:cs typeface="Arial MT"/>
              </a:rPr>
              <a:t>Container</a:t>
            </a:r>
            <a:endParaRPr sz="54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0" y="3558477"/>
            <a:ext cx="2692908" cy="160324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224009" y="6447012"/>
            <a:ext cx="2686685" cy="290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100" dirty="0">
                <a:solidFill>
                  <a:srgbClr val="FFFFFF"/>
                </a:solidFill>
                <a:latin typeface="Arial MT"/>
                <a:cs typeface="Arial MT"/>
              </a:rPr>
              <a:t>Learncodewith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Arial MT"/>
                <a:cs typeface="Arial MT"/>
              </a:rPr>
              <a:t>Durgesh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28366" y="6409553"/>
            <a:ext cx="1025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BFE9E33-5561-4D3E-86ED-1CA56232CA7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5"/>
          </a:xfrm>
        </p:spPr>
        <p:txBody>
          <a:bodyPr>
            <a:normAutofit/>
          </a:bodyPr>
          <a:lstStyle/>
          <a:p>
            <a:pPr marL="339445" indent="-339445">
              <a:spcBef>
                <a:spcPts val="1000"/>
              </a:spcBef>
              <a:buClr>
                <a:srgbClr val="114FFB"/>
              </a:buClr>
              <a:defRPr/>
            </a:pPr>
            <a:r>
              <a:rPr lang="en-US" sz="3524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Spring IOC (Inversion of Control)</a:t>
            </a:r>
            <a:endParaRPr lang="en-IN" sz="3524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149530"/>
            <a:ext cx="10400495" cy="508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12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4703" rIns="0" bIns="0" rtlCol="0">
            <a:spAutoFit/>
          </a:bodyPr>
          <a:lstStyle/>
          <a:p>
            <a:pPr marL="1704339">
              <a:lnSpc>
                <a:spcPct val="100000"/>
              </a:lnSpc>
              <a:spcBef>
                <a:spcPts val="100"/>
              </a:spcBef>
            </a:pPr>
            <a:r>
              <a:rPr sz="4400" b="0" spc="229" dirty="0">
                <a:latin typeface="Arial MT"/>
                <a:cs typeface="Arial MT"/>
              </a:rPr>
              <a:t>Spring</a:t>
            </a:r>
            <a:r>
              <a:rPr sz="4400" b="0" spc="-120" dirty="0">
                <a:latin typeface="Arial MT"/>
                <a:cs typeface="Arial MT"/>
              </a:rPr>
              <a:t> </a:t>
            </a:r>
            <a:r>
              <a:rPr sz="4400" b="0" spc="130" dirty="0">
                <a:latin typeface="Arial MT"/>
                <a:cs typeface="Arial MT"/>
              </a:rPr>
              <a:t>IoC</a:t>
            </a:r>
            <a:r>
              <a:rPr sz="4400" b="0" spc="-105" dirty="0">
                <a:latin typeface="Arial MT"/>
                <a:cs typeface="Arial MT"/>
              </a:rPr>
              <a:t> </a:t>
            </a:r>
            <a:r>
              <a:rPr sz="4400" b="0" spc="210" dirty="0">
                <a:latin typeface="Arial MT"/>
                <a:cs typeface="Arial MT"/>
              </a:rPr>
              <a:t>Container</a:t>
            </a:r>
            <a:endParaRPr sz="4400" dirty="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39687" y="-39688"/>
            <a:ext cx="12271375" cy="6937375"/>
            <a:chOff x="-39687" y="-39688"/>
            <a:chExt cx="12271375" cy="693737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0" y="6858000"/>
                  </a:moveTo>
                  <a:lnTo>
                    <a:pt x="12192000" y="685800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79375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941307" y="6316979"/>
              <a:ext cx="3251200" cy="541020"/>
            </a:xfrm>
            <a:custGeom>
              <a:avLst/>
              <a:gdLst/>
              <a:ahLst/>
              <a:cxnLst/>
              <a:rect l="l" t="t" r="r" b="b"/>
              <a:pathLst>
                <a:path w="3251200" h="541020">
                  <a:moveTo>
                    <a:pt x="3250692" y="0"/>
                  </a:moveTo>
                  <a:lnTo>
                    <a:pt x="0" y="0"/>
                  </a:lnTo>
                  <a:lnTo>
                    <a:pt x="0" y="541020"/>
                  </a:lnTo>
                  <a:lnTo>
                    <a:pt x="3250692" y="541020"/>
                  </a:lnTo>
                  <a:lnTo>
                    <a:pt x="3250692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46854" y="234253"/>
              <a:ext cx="1483083" cy="93222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177795" y="2118360"/>
              <a:ext cx="4223385" cy="3801110"/>
            </a:xfrm>
            <a:custGeom>
              <a:avLst/>
              <a:gdLst/>
              <a:ahLst/>
              <a:cxnLst/>
              <a:rect l="l" t="t" r="r" b="b"/>
              <a:pathLst>
                <a:path w="4223385" h="3801110">
                  <a:moveTo>
                    <a:pt x="4223004" y="0"/>
                  </a:moveTo>
                  <a:lnTo>
                    <a:pt x="0" y="0"/>
                  </a:lnTo>
                  <a:lnTo>
                    <a:pt x="0" y="3800855"/>
                  </a:lnTo>
                  <a:lnTo>
                    <a:pt x="4223004" y="3800855"/>
                  </a:lnTo>
                  <a:lnTo>
                    <a:pt x="422300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55164" y="2308860"/>
              <a:ext cx="943610" cy="980440"/>
            </a:xfrm>
            <a:custGeom>
              <a:avLst/>
              <a:gdLst/>
              <a:ahLst/>
              <a:cxnLst/>
              <a:rect l="l" t="t" r="r" b="b"/>
              <a:pathLst>
                <a:path w="943610" h="980439">
                  <a:moveTo>
                    <a:pt x="471678" y="0"/>
                  </a:moveTo>
                  <a:lnTo>
                    <a:pt x="423455" y="2529"/>
                  </a:lnTo>
                  <a:lnTo>
                    <a:pt x="376625" y="9952"/>
                  </a:lnTo>
                  <a:lnTo>
                    <a:pt x="331424" y="22024"/>
                  </a:lnTo>
                  <a:lnTo>
                    <a:pt x="288089" y="38498"/>
                  </a:lnTo>
                  <a:lnTo>
                    <a:pt x="246858" y="59128"/>
                  </a:lnTo>
                  <a:lnTo>
                    <a:pt x="207968" y="83668"/>
                  </a:lnTo>
                  <a:lnTo>
                    <a:pt x="171656" y="111872"/>
                  </a:lnTo>
                  <a:lnTo>
                    <a:pt x="138160" y="143494"/>
                  </a:lnTo>
                  <a:lnTo>
                    <a:pt x="107715" y="178287"/>
                  </a:lnTo>
                  <a:lnTo>
                    <a:pt x="80561" y="216005"/>
                  </a:lnTo>
                  <a:lnTo>
                    <a:pt x="56933" y="256403"/>
                  </a:lnTo>
                  <a:lnTo>
                    <a:pt x="37070" y="299233"/>
                  </a:lnTo>
                  <a:lnTo>
                    <a:pt x="21207" y="344251"/>
                  </a:lnTo>
                  <a:lnTo>
                    <a:pt x="9583" y="391210"/>
                  </a:lnTo>
                  <a:lnTo>
                    <a:pt x="2435" y="439863"/>
                  </a:lnTo>
                  <a:lnTo>
                    <a:pt x="0" y="489965"/>
                  </a:lnTo>
                  <a:lnTo>
                    <a:pt x="2435" y="540068"/>
                  </a:lnTo>
                  <a:lnTo>
                    <a:pt x="9583" y="588721"/>
                  </a:lnTo>
                  <a:lnTo>
                    <a:pt x="21207" y="635680"/>
                  </a:lnTo>
                  <a:lnTo>
                    <a:pt x="37070" y="680698"/>
                  </a:lnTo>
                  <a:lnTo>
                    <a:pt x="56933" y="723528"/>
                  </a:lnTo>
                  <a:lnTo>
                    <a:pt x="80561" y="763926"/>
                  </a:lnTo>
                  <a:lnTo>
                    <a:pt x="107715" y="801644"/>
                  </a:lnTo>
                  <a:lnTo>
                    <a:pt x="138160" y="836437"/>
                  </a:lnTo>
                  <a:lnTo>
                    <a:pt x="171656" y="868059"/>
                  </a:lnTo>
                  <a:lnTo>
                    <a:pt x="207968" y="896263"/>
                  </a:lnTo>
                  <a:lnTo>
                    <a:pt x="246858" y="920803"/>
                  </a:lnTo>
                  <a:lnTo>
                    <a:pt x="288089" y="941433"/>
                  </a:lnTo>
                  <a:lnTo>
                    <a:pt x="331424" y="957907"/>
                  </a:lnTo>
                  <a:lnTo>
                    <a:pt x="376625" y="969979"/>
                  </a:lnTo>
                  <a:lnTo>
                    <a:pt x="423455" y="977402"/>
                  </a:lnTo>
                  <a:lnTo>
                    <a:pt x="471678" y="979931"/>
                  </a:lnTo>
                  <a:lnTo>
                    <a:pt x="519900" y="977402"/>
                  </a:lnTo>
                  <a:lnTo>
                    <a:pt x="566730" y="969979"/>
                  </a:lnTo>
                  <a:lnTo>
                    <a:pt x="611931" y="957907"/>
                  </a:lnTo>
                  <a:lnTo>
                    <a:pt x="655266" y="941433"/>
                  </a:lnTo>
                  <a:lnTo>
                    <a:pt x="696497" y="920803"/>
                  </a:lnTo>
                  <a:lnTo>
                    <a:pt x="735387" y="896263"/>
                  </a:lnTo>
                  <a:lnTo>
                    <a:pt x="771699" y="868059"/>
                  </a:lnTo>
                  <a:lnTo>
                    <a:pt x="805195" y="836437"/>
                  </a:lnTo>
                  <a:lnTo>
                    <a:pt x="835640" y="801644"/>
                  </a:lnTo>
                  <a:lnTo>
                    <a:pt x="862794" y="763926"/>
                  </a:lnTo>
                  <a:lnTo>
                    <a:pt x="886422" y="723528"/>
                  </a:lnTo>
                  <a:lnTo>
                    <a:pt x="906285" y="680698"/>
                  </a:lnTo>
                  <a:lnTo>
                    <a:pt x="922148" y="635680"/>
                  </a:lnTo>
                  <a:lnTo>
                    <a:pt x="933772" y="588721"/>
                  </a:lnTo>
                  <a:lnTo>
                    <a:pt x="940920" y="540068"/>
                  </a:lnTo>
                  <a:lnTo>
                    <a:pt x="943356" y="489965"/>
                  </a:lnTo>
                  <a:lnTo>
                    <a:pt x="940920" y="439863"/>
                  </a:lnTo>
                  <a:lnTo>
                    <a:pt x="933772" y="391210"/>
                  </a:lnTo>
                  <a:lnTo>
                    <a:pt x="922148" y="344251"/>
                  </a:lnTo>
                  <a:lnTo>
                    <a:pt x="906285" y="299233"/>
                  </a:lnTo>
                  <a:lnTo>
                    <a:pt x="886422" y="256403"/>
                  </a:lnTo>
                  <a:lnTo>
                    <a:pt x="862794" y="216005"/>
                  </a:lnTo>
                  <a:lnTo>
                    <a:pt x="835640" y="178287"/>
                  </a:lnTo>
                  <a:lnTo>
                    <a:pt x="805195" y="143494"/>
                  </a:lnTo>
                  <a:lnTo>
                    <a:pt x="771699" y="111872"/>
                  </a:lnTo>
                  <a:lnTo>
                    <a:pt x="735387" y="83668"/>
                  </a:lnTo>
                  <a:lnTo>
                    <a:pt x="696497" y="59128"/>
                  </a:lnTo>
                  <a:lnTo>
                    <a:pt x="655266" y="38498"/>
                  </a:lnTo>
                  <a:lnTo>
                    <a:pt x="611931" y="22024"/>
                  </a:lnTo>
                  <a:lnTo>
                    <a:pt x="566730" y="9952"/>
                  </a:lnTo>
                  <a:lnTo>
                    <a:pt x="519900" y="2529"/>
                  </a:lnTo>
                  <a:lnTo>
                    <a:pt x="4716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55164" y="2308860"/>
              <a:ext cx="943610" cy="980440"/>
            </a:xfrm>
            <a:custGeom>
              <a:avLst/>
              <a:gdLst/>
              <a:ahLst/>
              <a:cxnLst/>
              <a:rect l="l" t="t" r="r" b="b"/>
              <a:pathLst>
                <a:path w="943610" h="980439">
                  <a:moveTo>
                    <a:pt x="0" y="489965"/>
                  </a:moveTo>
                  <a:lnTo>
                    <a:pt x="2435" y="439863"/>
                  </a:lnTo>
                  <a:lnTo>
                    <a:pt x="9583" y="391210"/>
                  </a:lnTo>
                  <a:lnTo>
                    <a:pt x="21207" y="344251"/>
                  </a:lnTo>
                  <a:lnTo>
                    <a:pt x="37070" y="299233"/>
                  </a:lnTo>
                  <a:lnTo>
                    <a:pt x="56933" y="256403"/>
                  </a:lnTo>
                  <a:lnTo>
                    <a:pt x="80561" y="216005"/>
                  </a:lnTo>
                  <a:lnTo>
                    <a:pt x="107715" y="178287"/>
                  </a:lnTo>
                  <a:lnTo>
                    <a:pt x="138160" y="143494"/>
                  </a:lnTo>
                  <a:lnTo>
                    <a:pt x="171656" y="111872"/>
                  </a:lnTo>
                  <a:lnTo>
                    <a:pt x="207968" y="83668"/>
                  </a:lnTo>
                  <a:lnTo>
                    <a:pt x="246858" y="59128"/>
                  </a:lnTo>
                  <a:lnTo>
                    <a:pt x="288089" y="38498"/>
                  </a:lnTo>
                  <a:lnTo>
                    <a:pt x="331424" y="22024"/>
                  </a:lnTo>
                  <a:lnTo>
                    <a:pt x="376625" y="9952"/>
                  </a:lnTo>
                  <a:lnTo>
                    <a:pt x="423455" y="2529"/>
                  </a:lnTo>
                  <a:lnTo>
                    <a:pt x="471678" y="0"/>
                  </a:lnTo>
                  <a:lnTo>
                    <a:pt x="519900" y="2529"/>
                  </a:lnTo>
                  <a:lnTo>
                    <a:pt x="566730" y="9952"/>
                  </a:lnTo>
                  <a:lnTo>
                    <a:pt x="611931" y="22024"/>
                  </a:lnTo>
                  <a:lnTo>
                    <a:pt x="655266" y="38498"/>
                  </a:lnTo>
                  <a:lnTo>
                    <a:pt x="696497" y="59128"/>
                  </a:lnTo>
                  <a:lnTo>
                    <a:pt x="735387" y="83668"/>
                  </a:lnTo>
                  <a:lnTo>
                    <a:pt x="771699" y="111872"/>
                  </a:lnTo>
                  <a:lnTo>
                    <a:pt x="805195" y="143494"/>
                  </a:lnTo>
                  <a:lnTo>
                    <a:pt x="835640" y="178287"/>
                  </a:lnTo>
                  <a:lnTo>
                    <a:pt x="862794" y="216005"/>
                  </a:lnTo>
                  <a:lnTo>
                    <a:pt x="886422" y="256403"/>
                  </a:lnTo>
                  <a:lnTo>
                    <a:pt x="906285" y="299233"/>
                  </a:lnTo>
                  <a:lnTo>
                    <a:pt x="922148" y="344251"/>
                  </a:lnTo>
                  <a:lnTo>
                    <a:pt x="933772" y="391210"/>
                  </a:lnTo>
                  <a:lnTo>
                    <a:pt x="940920" y="439863"/>
                  </a:lnTo>
                  <a:lnTo>
                    <a:pt x="943356" y="489965"/>
                  </a:lnTo>
                  <a:lnTo>
                    <a:pt x="940920" y="540068"/>
                  </a:lnTo>
                  <a:lnTo>
                    <a:pt x="933772" y="588721"/>
                  </a:lnTo>
                  <a:lnTo>
                    <a:pt x="922148" y="635680"/>
                  </a:lnTo>
                  <a:lnTo>
                    <a:pt x="906285" y="680698"/>
                  </a:lnTo>
                  <a:lnTo>
                    <a:pt x="886422" y="723528"/>
                  </a:lnTo>
                  <a:lnTo>
                    <a:pt x="862794" y="763926"/>
                  </a:lnTo>
                  <a:lnTo>
                    <a:pt x="835640" y="801644"/>
                  </a:lnTo>
                  <a:lnTo>
                    <a:pt x="805195" y="836437"/>
                  </a:lnTo>
                  <a:lnTo>
                    <a:pt x="771699" y="868059"/>
                  </a:lnTo>
                  <a:lnTo>
                    <a:pt x="735387" y="896263"/>
                  </a:lnTo>
                  <a:lnTo>
                    <a:pt x="696497" y="920803"/>
                  </a:lnTo>
                  <a:lnTo>
                    <a:pt x="655266" y="941433"/>
                  </a:lnTo>
                  <a:lnTo>
                    <a:pt x="611931" y="957907"/>
                  </a:lnTo>
                  <a:lnTo>
                    <a:pt x="566730" y="969979"/>
                  </a:lnTo>
                  <a:lnTo>
                    <a:pt x="519900" y="977402"/>
                  </a:lnTo>
                  <a:lnTo>
                    <a:pt x="471678" y="979931"/>
                  </a:lnTo>
                  <a:lnTo>
                    <a:pt x="423455" y="977402"/>
                  </a:lnTo>
                  <a:lnTo>
                    <a:pt x="376625" y="969979"/>
                  </a:lnTo>
                  <a:lnTo>
                    <a:pt x="331424" y="957907"/>
                  </a:lnTo>
                  <a:lnTo>
                    <a:pt x="288089" y="941433"/>
                  </a:lnTo>
                  <a:lnTo>
                    <a:pt x="246858" y="920803"/>
                  </a:lnTo>
                  <a:lnTo>
                    <a:pt x="207968" y="896263"/>
                  </a:lnTo>
                  <a:lnTo>
                    <a:pt x="171656" y="868059"/>
                  </a:lnTo>
                  <a:lnTo>
                    <a:pt x="138160" y="836437"/>
                  </a:lnTo>
                  <a:lnTo>
                    <a:pt x="107715" y="801644"/>
                  </a:lnTo>
                  <a:lnTo>
                    <a:pt x="80561" y="763926"/>
                  </a:lnTo>
                  <a:lnTo>
                    <a:pt x="56933" y="723528"/>
                  </a:lnTo>
                  <a:lnTo>
                    <a:pt x="37070" y="680698"/>
                  </a:lnTo>
                  <a:lnTo>
                    <a:pt x="21207" y="635680"/>
                  </a:lnTo>
                  <a:lnTo>
                    <a:pt x="9583" y="588721"/>
                  </a:lnTo>
                  <a:lnTo>
                    <a:pt x="2435" y="540068"/>
                  </a:lnTo>
                  <a:lnTo>
                    <a:pt x="0" y="48996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817620" y="2308860"/>
              <a:ext cx="943610" cy="980440"/>
            </a:xfrm>
            <a:custGeom>
              <a:avLst/>
              <a:gdLst/>
              <a:ahLst/>
              <a:cxnLst/>
              <a:rect l="l" t="t" r="r" b="b"/>
              <a:pathLst>
                <a:path w="943610" h="980439">
                  <a:moveTo>
                    <a:pt x="471677" y="0"/>
                  </a:moveTo>
                  <a:lnTo>
                    <a:pt x="423455" y="2529"/>
                  </a:lnTo>
                  <a:lnTo>
                    <a:pt x="376625" y="9952"/>
                  </a:lnTo>
                  <a:lnTo>
                    <a:pt x="331424" y="22024"/>
                  </a:lnTo>
                  <a:lnTo>
                    <a:pt x="288089" y="38498"/>
                  </a:lnTo>
                  <a:lnTo>
                    <a:pt x="246858" y="59128"/>
                  </a:lnTo>
                  <a:lnTo>
                    <a:pt x="207968" y="83668"/>
                  </a:lnTo>
                  <a:lnTo>
                    <a:pt x="171656" y="111872"/>
                  </a:lnTo>
                  <a:lnTo>
                    <a:pt x="138160" y="143494"/>
                  </a:lnTo>
                  <a:lnTo>
                    <a:pt x="107715" y="178287"/>
                  </a:lnTo>
                  <a:lnTo>
                    <a:pt x="80561" y="216005"/>
                  </a:lnTo>
                  <a:lnTo>
                    <a:pt x="56933" y="256403"/>
                  </a:lnTo>
                  <a:lnTo>
                    <a:pt x="37070" y="299233"/>
                  </a:lnTo>
                  <a:lnTo>
                    <a:pt x="21207" y="344251"/>
                  </a:lnTo>
                  <a:lnTo>
                    <a:pt x="9583" y="391210"/>
                  </a:lnTo>
                  <a:lnTo>
                    <a:pt x="2435" y="439863"/>
                  </a:lnTo>
                  <a:lnTo>
                    <a:pt x="0" y="489965"/>
                  </a:lnTo>
                  <a:lnTo>
                    <a:pt x="2435" y="540068"/>
                  </a:lnTo>
                  <a:lnTo>
                    <a:pt x="9583" y="588721"/>
                  </a:lnTo>
                  <a:lnTo>
                    <a:pt x="21207" y="635680"/>
                  </a:lnTo>
                  <a:lnTo>
                    <a:pt x="37070" y="680698"/>
                  </a:lnTo>
                  <a:lnTo>
                    <a:pt x="56933" y="723528"/>
                  </a:lnTo>
                  <a:lnTo>
                    <a:pt x="80561" y="763926"/>
                  </a:lnTo>
                  <a:lnTo>
                    <a:pt x="107715" y="801644"/>
                  </a:lnTo>
                  <a:lnTo>
                    <a:pt x="138160" y="836437"/>
                  </a:lnTo>
                  <a:lnTo>
                    <a:pt x="171656" y="868059"/>
                  </a:lnTo>
                  <a:lnTo>
                    <a:pt x="207968" y="896263"/>
                  </a:lnTo>
                  <a:lnTo>
                    <a:pt x="246858" y="920803"/>
                  </a:lnTo>
                  <a:lnTo>
                    <a:pt x="288089" y="941433"/>
                  </a:lnTo>
                  <a:lnTo>
                    <a:pt x="331424" y="957907"/>
                  </a:lnTo>
                  <a:lnTo>
                    <a:pt x="376625" y="969979"/>
                  </a:lnTo>
                  <a:lnTo>
                    <a:pt x="423455" y="977402"/>
                  </a:lnTo>
                  <a:lnTo>
                    <a:pt x="471677" y="979931"/>
                  </a:lnTo>
                  <a:lnTo>
                    <a:pt x="519900" y="977402"/>
                  </a:lnTo>
                  <a:lnTo>
                    <a:pt x="566730" y="969979"/>
                  </a:lnTo>
                  <a:lnTo>
                    <a:pt x="611931" y="957907"/>
                  </a:lnTo>
                  <a:lnTo>
                    <a:pt x="655266" y="941433"/>
                  </a:lnTo>
                  <a:lnTo>
                    <a:pt x="696497" y="920803"/>
                  </a:lnTo>
                  <a:lnTo>
                    <a:pt x="735387" y="896263"/>
                  </a:lnTo>
                  <a:lnTo>
                    <a:pt x="771699" y="868059"/>
                  </a:lnTo>
                  <a:lnTo>
                    <a:pt x="805195" y="836437"/>
                  </a:lnTo>
                  <a:lnTo>
                    <a:pt x="835640" y="801644"/>
                  </a:lnTo>
                  <a:lnTo>
                    <a:pt x="862794" y="763926"/>
                  </a:lnTo>
                  <a:lnTo>
                    <a:pt x="886422" y="723528"/>
                  </a:lnTo>
                  <a:lnTo>
                    <a:pt x="906285" y="680698"/>
                  </a:lnTo>
                  <a:lnTo>
                    <a:pt x="922148" y="635680"/>
                  </a:lnTo>
                  <a:lnTo>
                    <a:pt x="933772" y="588721"/>
                  </a:lnTo>
                  <a:lnTo>
                    <a:pt x="940920" y="540068"/>
                  </a:lnTo>
                  <a:lnTo>
                    <a:pt x="943355" y="489965"/>
                  </a:lnTo>
                  <a:lnTo>
                    <a:pt x="940920" y="439863"/>
                  </a:lnTo>
                  <a:lnTo>
                    <a:pt x="933772" y="391210"/>
                  </a:lnTo>
                  <a:lnTo>
                    <a:pt x="922148" y="344251"/>
                  </a:lnTo>
                  <a:lnTo>
                    <a:pt x="906285" y="299233"/>
                  </a:lnTo>
                  <a:lnTo>
                    <a:pt x="886422" y="256403"/>
                  </a:lnTo>
                  <a:lnTo>
                    <a:pt x="862794" y="216005"/>
                  </a:lnTo>
                  <a:lnTo>
                    <a:pt x="835640" y="178287"/>
                  </a:lnTo>
                  <a:lnTo>
                    <a:pt x="805195" y="143494"/>
                  </a:lnTo>
                  <a:lnTo>
                    <a:pt x="771699" y="111872"/>
                  </a:lnTo>
                  <a:lnTo>
                    <a:pt x="735387" y="83668"/>
                  </a:lnTo>
                  <a:lnTo>
                    <a:pt x="696497" y="59128"/>
                  </a:lnTo>
                  <a:lnTo>
                    <a:pt x="655266" y="38498"/>
                  </a:lnTo>
                  <a:lnTo>
                    <a:pt x="611931" y="22024"/>
                  </a:lnTo>
                  <a:lnTo>
                    <a:pt x="566730" y="9952"/>
                  </a:lnTo>
                  <a:lnTo>
                    <a:pt x="519900" y="2529"/>
                  </a:lnTo>
                  <a:lnTo>
                    <a:pt x="4716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17620" y="2308860"/>
              <a:ext cx="943610" cy="980440"/>
            </a:xfrm>
            <a:custGeom>
              <a:avLst/>
              <a:gdLst/>
              <a:ahLst/>
              <a:cxnLst/>
              <a:rect l="l" t="t" r="r" b="b"/>
              <a:pathLst>
                <a:path w="943610" h="980439">
                  <a:moveTo>
                    <a:pt x="0" y="489965"/>
                  </a:moveTo>
                  <a:lnTo>
                    <a:pt x="2435" y="439863"/>
                  </a:lnTo>
                  <a:lnTo>
                    <a:pt x="9583" y="391210"/>
                  </a:lnTo>
                  <a:lnTo>
                    <a:pt x="21207" y="344251"/>
                  </a:lnTo>
                  <a:lnTo>
                    <a:pt x="37070" y="299233"/>
                  </a:lnTo>
                  <a:lnTo>
                    <a:pt x="56933" y="256403"/>
                  </a:lnTo>
                  <a:lnTo>
                    <a:pt x="80561" y="216005"/>
                  </a:lnTo>
                  <a:lnTo>
                    <a:pt x="107715" y="178287"/>
                  </a:lnTo>
                  <a:lnTo>
                    <a:pt x="138160" y="143494"/>
                  </a:lnTo>
                  <a:lnTo>
                    <a:pt x="171656" y="111872"/>
                  </a:lnTo>
                  <a:lnTo>
                    <a:pt x="207968" y="83668"/>
                  </a:lnTo>
                  <a:lnTo>
                    <a:pt x="246858" y="59128"/>
                  </a:lnTo>
                  <a:lnTo>
                    <a:pt x="288089" y="38498"/>
                  </a:lnTo>
                  <a:lnTo>
                    <a:pt x="331424" y="22024"/>
                  </a:lnTo>
                  <a:lnTo>
                    <a:pt x="376625" y="9952"/>
                  </a:lnTo>
                  <a:lnTo>
                    <a:pt x="423455" y="2529"/>
                  </a:lnTo>
                  <a:lnTo>
                    <a:pt x="471677" y="0"/>
                  </a:lnTo>
                  <a:lnTo>
                    <a:pt x="519900" y="2529"/>
                  </a:lnTo>
                  <a:lnTo>
                    <a:pt x="566730" y="9952"/>
                  </a:lnTo>
                  <a:lnTo>
                    <a:pt x="611931" y="22024"/>
                  </a:lnTo>
                  <a:lnTo>
                    <a:pt x="655266" y="38498"/>
                  </a:lnTo>
                  <a:lnTo>
                    <a:pt x="696497" y="59128"/>
                  </a:lnTo>
                  <a:lnTo>
                    <a:pt x="735387" y="83668"/>
                  </a:lnTo>
                  <a:lnTo>
                    <a:pt x="771699" y="111872"/>
                  </a:lnTo>
                  <a:lnTo>
                    <a:pt x="805195" y="143494"/>
                  </a:lnTo>
                  <a:lnTo>
                    <a:pt x="835640" y="178287"/>
                  </a:lnTo>
                  <a:lnTo>
                    <a:pt x="862794" y="216005"/>
                  </a:lnTo>
                  <a:lnTo>
                    <a:pt x="886422" y="256403"/>
                  </a:lnTo>
                  <a:lnTo>
                    <a:pt x="906285" y="299233"/>
                  </a:lnTo>
                  <a:lnTo>
                    <a:pt x="922148" y="344251"/>
                  </a:lnTo>
                  <a:lnTo>
                    <a:pt x="933772" y="391210"/>
                  </a:lnTo>
                  <a:lnTo>
                    <a:pt x="940920" y="439863"/>
                  </a:lnTo>
                  <a:lnTo>
                    <a:pt x="943355" y="489965"/>
                  </a:lnTo>
                  <a:lnTo>
                    <a:pt x="940920" y="540068"/>
                  </a:lnTo>
                  <a:lnTo>
                    <a:pt x="933772" y="588721"/>
                  </a:lnTo>
                  <a:lnTo>
                    <a:pt x="922148" y="635680"/>
                  </a:lnTo>
                  <a:lnTo>
                    <a:pt x="906285" y="680698"/>
                  </a:lnTo>
                  <a:lnTo>
                    <a:pt x="886422" y="723528"/>
                  </a:lnTo>
                  <a:lnTo>
                    <a:pt x="862794" y="763926"/>
                  </a:lnTo>
                  <a:lnTo>
                    <a:pt x="835640" y="801644"/>
                  </a:lnTo>
                  <a:lnTo>
                    <a:pt x="805195" y="836437"/>
                  </a:lnTo>
                  <a:lnTo>
                    <a:pt x="771699" y="868059"/>
                  </a:lnTo>
                  <a:lnTo>
                    <a:pt x="735387" y="896263"/>
                  </a:lnTo>
                  <a:lnTo>
                    <a:pt x="696497" y="920803"/>
                  </a:lnTo>
                  <a:lnTo>
                    <a:pt x="655266" y="941433"/>
                  </a:lnTo>
                  <a:lnTo>
                    <a:pt x="611931" y="957907"/>
                  </a:lnTo>
                  <a:lnTo>
                    <a:pt x="566730" y="969979"/>
                  </a:lnTo>
                  <a:lnTo>
                    <a:pt x="519900" y="977402"/>
                  </a:lnTo>
                  <a:lnTo>
                    <a:pt x="471677" y="979931"/>
                  </a:lnTo>
                  <a:lnTo>
                    <a:pt x="423455" y="977402"/>
                  </a:lnTo>
                  <a:lnTo>
                    <a:pt x="376625" y="969979"/>
                  </a:lnTo>
                  <a:lnTo>
                    <a:pt x="331424" y="957907"/>
                  </a:lnTo>
                  <a:lnTo>
                    <a:pt x="288089" y="941433"/>
                  </a:lnTo>
                  <a:lnTo>
                    <a:pt x="246858" y="920803"/>
                  </a:lnTo>
                  <a:lnTo>
                    <a:pt x="207968" y="896263"/>
                  </a:lnTo>
                  <a:lnTo>
                    <a:pt x="171656" y="868059"/>
                  </a:lnTo>
                  <a:lnTo>
                    <a:pt x="138160" y="836437"/>
                  </a:lnTo>
                  <a:lnTo>
                    <a:pt x="107715" y="801644"/>
                  </a:lnTo>
                  <a:lnTo>
                    <a:pt x="80561" y="763926"/>
                  </a:lnTo>
                  <a:lnTo>
                    <a:pt x="56933" y="723528"/>
                  </a:lnTo>
                  <a:lnTo>
                    <a:pt x="37070" y="680698"/>
                  </a:lnTo>
                  <a:lnTo>
                    <a:pt x="21207" y="635680"/>
                  </a:lnTo>
                  <a:lnTo>
                    <a:pt x="9583" y="588721"/>
                  </a:lnTo>
                  <a:lnTo>
                    <a:pt x="2435" y="540068"/>
                  </a:lnTo>
                  <a:lnTo>
                    <a:pt x="0" y="48996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292852" y="2270760"/>
              <a:ext cx="943610" cy="978535"/>
            </a:xfrm>
            <a:custGeom>
              <a:avLst/>
              <a:gdLst/>
              <a:ahLst/>
              <a:cxnLst/>
              <a:rect l="l" t="t" r="r" b="b"/>
              <a:pathLst>
                <a:path w="943610" h="978535">
                  <a:moveTo>
                    <a:pt x="471677" y="0"/>
                  </a:moveTo>
                  <a:lnTo>
                    <a:pt x="423455" y="2526"/>
                  </a:lnTo>
                  <a:lnTo>
                    <a:pt x="376625" y="9940"/>
                  </a:lnTo>
                  <a:lnTo>
                    <a:pt x="331424" y="21998"/>
                  </a:lnTo>
                  <a:lnTo>
                    <a:pt x="288089" y="38451"/>
                  </a:lnTo>
                  <a:lnTo>
                    <a:pt x="246858" y="59054"/>
                  </a:lnTo>
                  <a:lnTo>
                    <a:pt x="207968" y="83561"/>
                  </a:lnTo>
                  <a:lnTo>
                    <a:pt x="171656" y="111726"/>
                  </a:lnTo>
                  <a:lnTo>
                    <a:pt x="138160" y="143303"/>
                  </a:lnTo>
                  <a:lnTo>
                    <a:pt x="107715" y="178045"/>
                  </a:lnTo>
                  <a:lnTo>
                    <a:pt x="80561" y="215707"/>
                  </a:lnTo>
                  <a:lnTo>
                    <a:pt x="56933" y="256042"/>
                  </a:lnTo>
                  <a:lnTo>
                    <a:pt x="37070" y="298805"/>
                  </a:lnTo>
                  <a:lnTo>
                    <a:pt x="21207" y="343748"/>
                  </a:lnTo>
                  <a:lnTo>
                    <a:pt x="9583" y="390626"/>
                  </a:lnTo>
                  <a:lnTo>
                    <a:pt x="2435" y="439194"/>
                  </a:lnTo>
                  <a:lnTo>
                    <a:pt x="0" y="489203"/>
                  </a:lnTo>
                  <a:lnTo>
                    <a:pt x="2435" y="539213"/>
                  </a:lnTo>
                  <a:lnTo>
                    <a:pt x="9583" y="587781"/>
                  </a:lnTo>
                  <a:lnTo>
                    <a:pt x="21207" y="634659"/>
                  </a:lnTo>
                  <a:lnTo>
                    <a:pt x="37070" y="679602"/>
                  </a:lnTo>
                  <a:lnTo>
                    <a:pt x="56933" y="722365"/>
                  </a:lnTo>
                  <a:lnTo>
                    <a:pt x="80561" y="762700"/>
                  </a:lnTo>
                  <a:lnTo>
                    <a:pt x="107715" y="800362"/>
                  </a:lnTo>
                  <a:lnTo>
                    <a:pt x="138160" y="835104"/>
                  </a:lnTo>
                  <a:lnTo>
                    <a:pt x="171656" y="866681"/>
                  </a:lnTo>
                  <a:lnTo>
                    <a:pt x="207968" y="894846"/>
                  </a:lnTo>
                  <a:lnTo>
                    <a:pt x="246858" y="919353"/>
                  </a:lnTo>
                  <a:lnTo>
                    <a:pt x="288089" y="939956"/>
                  </a:lnTo>
                  <a:lnTo>
                    <a:pt x="331424" y="956409"/>
                  </a:lnTo>
                  <a:lnTo>
                    <a:pt x="376625" y="968467"/>
                  </a:lnTo>
                  <a:lnTo>
                    <a:pt x="423455" y="975881"/>
                  </a:lnTo>
                  <a:lnTo>
                    <a:pt x="471677" y="978407"/>
                  </a:lnTo>
                  <a:lnTo>
                    <a:pt x="519900" y="975881"/>
                  </a:lnTo>
                  <a:lnTo>
                    <a:pt x="566730" y="968467"/>
                  </a:lnTo>
                  <a:lnTo>
                    <a:pt x="611931" y="956409"/>
                  </a:lnTo>
                  <a:lnTo>
                    <a:pt x="655266" y="939956"/>
                  </a:lnTo>
                  <a:lnTo>
                    <a:pt x="696497" y="919353"/>
                  </a:lnTo>
                  <a:lnTo>
                    <a:pt x="735387" y="894846"/>
                  </a:lnTo>
                  <a:lnTo>
                    <a:pt x="771699" y="866681"/>
                  </a:lnTo>
                  <a:lnTo>
                    <a:pt x="805195" y="835104"/>
                  </a:lnTo>
                  <a:lnTo>
                    <a:pt x="835640" y="800362"/>
                  </a:lnTo>
                  <a:lnTo>
                    <a:pt x="862794" y="762700"/>
                  </a:lnTo>
                  <a:lnTo>
                    <a:pt x="886422" y="722365"/>
                  </a:lnTo>
                  <a:lnTo>
                    <a:pt x="906285" y="679602"/>
                  </a:lnTo>
                  <a:lnTo>
                    <a:pt x="922148" y="634659"/>
                  </a:lnTo>
                  <a:lnTo>
                    <a:pt x="933772" y="587781"/>
                  </a:lnTo>
                  <a:lnTo>
                    <a:pt x="940920" y="539213"/>
                  </a:lnTo>
                  <a:lnTo>
                    <a:pt x="943356" y="489203"/>
                  </a:lnTo>
                  <a:lnTo>
                    <a:pt x="940920" y="439194"/>
                  </a:lnTo>
                  <a:lnTo>
                    <a:pt x="933772" y="390626"/>
                  </a:lnTo>
                  <a:lnTo>
                    <a:pt x="922148" y="343748"/>
                  </a:lnTo>
                  <a:lnTo>
                    <a:pt x="906285" y="298805"/>
                  </a:lnTo>
                  <a:lnTo>
                    <a:pt x="886422" y="256042"/>
                  </a:lnTo>
                  <a:lnTo>
                    <a:pt x="862794" y="215707"/>
                  </a:lnTo>
                  <a:lnTo>
                    <a:pt x="835640" y="178045"/>
                  </a:lnTo>
                  <a:lnTo>
                    <a:pt x="805195" y="143303"/>
                  </a:lnTo>
                  <a:lnTo>
                    <a:pt x="771699" y="111726"/>
                  </a:lnTo>
                  <a:lnTo>
                    <a:pt x="735387" y="83561"/>
                  </a:lnTo>
                  <a:lnTo>
                    <a:pt x="696497" y="59054"/>
                  </a:lnTo>
                  <a:lnTo>
                    <a:pt x="655266" y="38451"/>
                  </a:lnTo>
                  <a:lnTo>
                    <a:pt x="611931" y="21998"/>
                  </a:lnTo>
                  <a:lnTo>
                    <a:pt x="566730" y="9940"/>
                  </a:lnTo>
                  <a:lnTo>
                    <a:pt x="519900" y="2526"/>
                  </a:lnTo>
                  <a:lnTo>
                    <a:pt x="4716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292852" y="2270760"/>
              <a:ext cx="943610" cy="978535"/>
            </a:xfrm>
            <a:custGeom>
              <a:avLst/>
              <a:gdLst/>
              <a:ahLst/>
              <a:cxnLst/>
              <a:rect l="l" t="t" r="r" b="b"/>
              <a:pathLst>
                <a:path w="943610" h="978535">
                  <a:moveTo>
                    <a:pt x="0" y="489203"/>
                  </a:moveTo>
                  <a:lnTo>
                    <a:pt x="2435" y="439194"/>
                  </a:lnTo>
                  <a:lnTo>
                    <a:pt x="9583" y="390626"/>
                  </a:lnTo>
                  <a:lnTo>
                    <a:pt x="21207" y="343748"/>
                  </a:lnTo>
                  <a:lnTo>
                    <a:pt x="37070" y="298805"/>
                  </a:lnTo>
                  <a:lnTo>
                    <a:pt x="56933" y="256042"/>
                  </a:lnTo>
                  <a:lnTo>
                    <a:pt x="80561" y="215707"/>
                  </a:lnTo>
                  <a:lnTo>
                    <a:pt x="107715" y="178045"/>
                  </a:lnTo>
                  <a:lnTo>
                    <a:pt x="138160" y="143303"/>
                  </a:lnTo>
                  <a:lnTo>
                    <a:pt x="171656" y="111726"/>
                  </a:lnTo>
                  <a:lnTo>
                    <a:pt x="207968" y="83561"/>
                  </a:lnTo>
                  <a:lnTo>
                    <a:pt x="246858" y="59054"/>
                  </a:lnTo>
                  <a:lnTo>
                    <a:pt x="288089" y="38451"/>
                  </a:lnTo>
                  <a:lnTo>
                    <a:pt x="331424" y="21998"/>
                  </a:lnTo>
                  <a:lnTo>
                    <a:pt x="376625" y="9940"/>
                  </a:lnTo>
                  <a:lnTo>
                    <a:pt x="423455" y="2526"/>
                  </a:lnTo>
                  <a:lnTo>
                    <a:pt x="471677" y="0"/>
                  </a:lnTo>
                  <a:lnTo>
                    <a:pt x="519900" y="2526"/>
                  </a:lnTo>
                  <a:lnTo>
                    <a:pt x="566730" y="9940"/>
                  </a:lnTo>
                  <a:lnTo>
                    <a:pt x="611931" y="21998"/>
                  </a:lnTo>
                  <a:lnTo>
                    <a:pt x="655266" y="38451"/>
                  </a:lnTo>
                  <a:lnTo>
                    <a:pt x="696497" y="59054"/>
                  </a:lnTo>
                  <a:lnTo>
                    <a:pt x="735387" y="83561"/>
                  </a:lnTo>
                  <a:lnTo>
                    <a:pt x="771699" y="111726"/>
                  </a:lnTo>
                  <a:lnTo>
                    <a:pt x="805195" y="143303"/>
                  </a:lnTo>
                  <a:lnTo>
                    <a:pt x="835640" y="178045"/>
                  </a:lnTo>
                  <a:lnTo>
                    <a:pt x="862794" y="215707"/>
                  </a:lnTo>
                  <a:lnTo>
                    <a:pt x="886422" y="256042"/>
                  </a:lnTo>
                  <a:lnTo>
                    <a:pt x="906285" y="298805"/>
                  </a:lnTo>
                  <a:lnTo>
                    <a:pt x="922148" y="343748"/>
                  </a:lnTo>
                  <a:lnTo>
                    <a:pt x="933772" y="390626"/>
                  </a:lnTo>
                  <a:lnTo>
                    <a:pt x="940920" y="439194"/>
                  </a:lnTo>
                  <a:lnTo>
                    <a:pt x="943356" y="489203"/>
                  </a:lnTo>
                  <a:lnTo>
                    <a:pt x="940920" y="539213"/>
                  </a:lnTo>
                  <a:lnTo>
                    <a:pt x="933772" y="587781"/>
                  </a:lnTo>
                  <a:lnTo>
                    <a:pt x="922148" y="634659"/>
                  </a:lnTo>
                  <a:lnTo>
                    <a:pt x="906285" y="679602"/>
                  </a:lnTo>
                  <a:lnTo>
                    <a:pt x="886422" y="722365"/>
                  </a:lnTo>
                  <a:lnTo>
                    <a:pt x="862794" y="762700"/>
                  </a:lnTo>
                  <a:lnTo>
                    <a:pt x="835640" y="800362"/>
                  </a:lnTo>
                  <a:lnTo>
                    <a:pt x="805195" y="835104"/>
                  </a:lnTo>
                  <a:lnTo>
                    <a:pt x="771699" y="866681"/>
                  </a:lnTo>
                  <a:lnTo>
                    <a:pt x="735387" y="894846"/>
                  </a:lnTo>
                  <a:lnTo>
                    <a:pt x="696497" y="919353"/>
                  </a:lnTo>
                  <a:lnTo>
                    <a:pt x="655266" y="939956"/>
                  </a:lnTo>
                  <a:lnTo>
                    <a:pt x="611931" y="956409"/>
                  </a:lnTo>
                  <a:lnTo>
                    <a:pt x="566730" y="968467"/>
                  </a:lnTo>
                  <a:lnTo>
                    <a:pt x="519900" y="975881"/>
                  </a:lnTo>
                  <a:lnTo>
                    <a:pt x="471677" y="978407"/>
                  </a:lnTo>
                  <a:lnTo>
                    <a:pt x="423455" y="975881"/>
                  </a:lnTo>
                  <a:lnTo>
                    <a:pt x="376625" y="968467"/>
                  </a:lnTo>
                  <a:lnTo>
                    <a:pt x="331424" y="956409"/>
                  </a:lnTo>
                  <a:lnTo>
                    <a:pt x="288089" y="939956"/>
                  </a:lnTo>
                  <a:lnTo>
                    <a:pt x="246858" y="919353"/>
                  </a:lnTo>
                  <a:lnTo>
                    <a:pt x="207968" y="894846"/>
                  </a:lnTo>
                  <a:lnTo>
                    <a:pt x="171656" y="866681"/>
                  </a:lnTo>
                  <a:lnTo>
                    <a:pt x="138160" y="835104"/>
                  </a:lnTo>
                  <a:lnTo>
                    <a:pt x="107715" y="800362"/>
                  </a:lnTo>
                  <a:lnTo>
                    <a:pt x="80561" y="762700"/>
                  </a:lnTo>
                  <a:lnTo>
                    <a:pt x="56933" y="722365"/>
                  </a:lnTo>
                  <a:lnTo>
                    <a:pt x="37070" y="679602"/>
                  </a:lnTo>
                  <a:lnTo>
                    <a:pt x="21207" y="634659"/>
                  </a:lnTo>
                  <a:lnTo>
                    <a:pt x="9583" y="587781"/>
                  </a:lnTo>
                  <a:lnTo>
                    <a:pt x="2435" y="539213"/>
                  </a:lnTo>
                  <a:lnTo>
                    <a:pt x="0" y="489203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441448" y="3599688"/>
              <a:ext cx="943610" cy="978535"/>
            </a:xfrm>
            <a:custGeom>
              <a:avLst/>
              <a:gdLst/>
              <a:ahLst/>
              <a:cxnLst/>
              <a:rect l="l" t="t" r="r" b="b"/>
              <a:pathLst>
                <a:path w="943610" h="978535">
                  <a:moveTo>
                    <a:pt x="471677" y="0"/>
                  </a:moveTo>
                  <a:lnTo>
                    <a:pt x="423455" y="2526"/>
                  </a:lnTo>
                  <a:lnTo>
                    <a:pt x="376625" y="9940"/>
                  </a:lnTo>
                  <a:lnTo>
                    <a:pt x="331424" y="21998"/>
                  </a:lnTo>
                  <a:lnTo>
                    <a:pt x="288089" y="38451"/>
                  </a:lnTo>
                  <a:lnTo>
                    <a:pt x="246858" y="59054"/>
                  </a:lnTo>
                  <a:lnTo>
                    <a:pt x="207968" y="83561"/>
                  </a:lnTo>
                  <a:lnTo>
                    <a:pt x="171656" y="111726"/>
                  </a:lnTo>
                  <a:lnTo>
                    <a:pt x="138160" y="143303"/>
                  </a:lnTo>
                  <a:lnTo>
                    <a:pt x="107715" y="178045"/>
                  </a:lnTo>
                  <a:lnTo>
                    <a:pt x="80561" y="215707"/>
                  </a:lnTo>
                  <a:lnTo>
                    <a:pt x="56933" y="256042"/>
                  </a:lnTo>
                  <a:lnTo>
                    <a:pt x="37070" y="298805"/>
                  </a:lnTo>
                  <a:lnTo>
                    <a:pt x="21207" y="343748"/>
                  </a:lnTo>
                  <a:lnTo>
                    <a:pt x="9583" y="390626"/>
                  </a:lnTo>
                  <a:lnTo>
                    <a:pt x="2435" y="439194"/>
                  </a:lnTo>
                  <a:lnTo>
                    <a:pt x="0" y="489204"/>
                  </a:lnTo>
                  <a:lnTo>
                    <a:pt x="2435" y="539213"/>
                  </a:lnTo>
                  <a:lnTo>
                    <a:pt x="9583" y="587781"/>
                  </a:lnTo>
                  <a:lnTo>
                    <a:pt x="21207" y="634659"/>
                  </a:lnTo>
                  <a:lnTo>
                    <a:pt x="37070" y="679602"/>
                  </a:lnTo>
                  <a:lnTo>
                    <a:pt x="56933" y="722365"/>
                  </a:lnTo>
                  <a:lnTo>
                    <a:pt x="80561" y="762700"/>
                  </a:lnTo>
                  <a:lnTo>
                    <a:pt x="107715" y="800362"/>
                  </a:lnTo>
                  <a:lnTo>
                    <a:pt x="138160" y="835104"/>
                  </a:lnTo>
                  <a:lnTo>
                    <a:pt x="171656" y="866681"/>
                  </a:lnTo>
                  <a:lnTo>
                    <a:pt x="207968" y="894846"/>
                  </a:lnTo>
                  <a:lnTo>
                    <a:pt x="246858" y="919353"/>
                  </a:lnTo>
                  <a:lnTo>
                    <a:pt x="288089" y="939956"/>
                  </a:lnTo>
                  <a:lnTo>
                    <a:pt x="331424" y="956409"/>
                  </a:lnTo>
                  <a:lnTo>
                    <a:pt x="376625" y="968467"/>
                  </a:lnTo>
                  <a:lnTo>
                    <a:pt x="423455" y="975881"/>
                  </a:lnTo>
                  <a:lnTo>
                    <a:pt x="471677" y="978407"/>
                  </a:lnTo>
                  <a:lnTo>
                    <a:pt x="519900" y="975881"/>
                  </a:lnTo>
                  <a:lnTo>
                    <a:pt x="566730" y="968467"/>
                  </a:lnTo>
                  <a:lnTo>
                    <a:pt x="611931" y="956409"/>
                  </a:lnTo>
                  <a:lnTo>
                    <a:pt x="655266" y="939956"/>
                  </a:lnTo>
                  <a:lnTo>
                    <a:pt x="696497" y="919353"/>
                  </a:lnTo>
                  <a:lnTo>
                    <a:pt x="735387" y="894846"/>
                  </a:lnTo>
                  <a:lnTo>
                    <a:pt x="771699" y="866681"/>
                  </a:lnTo>
                  <a:lnTo>
                    <a:pt x="805195" y="835104"/>
                  </a:lnTo>
                  <a:lnTo>
                    <a:pt x="835640" y="800362"/>
                  </a:lnTo>
                  <a:lnTo>
                    <a:pt x="862794" y="762700"/>
                  </a:lnTo>
                  <a:lnTo>
                    <a:pt x="886422" y="722365"/>
                  </a:lnTo>
                  <a:lnTo>
                    <a:pt x="906285" y="679602"/>
                  </a:lnTo>
                  <a:lnTo>
                    <a:pt x="922148" y="634659"/>
                  </a:lnTo>
                  <a:lnTo>
                    <a:pt x="933772" y="587781"/>
                  </a:lnTo>
                  <a:lnTo>
                    <a:pt x="940920" y="539213"/>
                  </a:lnTo>
                  <a:lnTo>
                    <a:pt x="943355" y="489204"/>
                  </a:lnTo>
                  <a:lnTo>
                    <a:pt x="940920" y="439194"/>
                  </a:lnTo>
                  <a:lnTo>
                    <a:pt x="933772" y="390626"/>
                  </a:lnTo>
                  <a:lnTo>
                    <a:pt x="922148" y="343748"/>
                  </a:lnTo>
                  <a:lnTo>
                    <a:pt x="906285" y="298805"/>
                  </a:lnTo>
                  <a:lnTo>
                    <a:pt x="886422" y="256042"/>
                  </a:lnTo>
                  <a:lnTo>
                    <a:pt x="862794" y="215707"/>
                  </a:lnTo>
                  <a:lnTo>
                    <a:pt x="835640" y="178045"/>
                  </a:lnTo>
                  <a:lnTo>
                    <a:pt x="805195" y="143303"/>
                  </a:lnTo>
                  <a:lnTo>
                    <a:pt x="771699" y="111726"/>
                  </a:lnTo>
                  <a:lnTo>
                    <a:pt x="735387" y="83561"/>
                  </a:lnTo>
                  <a:lnTo>
                    <a:pt x="696497" y="59054"/>
                  </a:lnTo>
                  <a:lnTo>
                    <a:pt x="655266" y="38451"/>
                  </a:lnTo>
                  <a:lnTo>
                    <a:pt x="611931" y="21998"/>
                  </a:lnTo>
                  <a:lnTo>
                    <a:pt x="566730" y="9940"/>
                  </a:lnTo>
                  <a:lnTo>
                    <a:pt x="519900" y="2526"/>
                  </a:lnTo>
                  <a:lnTo>
                    <a:pt x="4716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441448" y="3599688"/>
              <a:ext cx="943610" cy="978535"/>
            </a:xfrm>
            <a:custGeom>
              <a:avLst/>
              <a:gdLst/>
              <a:ahLst/>
              <a:cxnLst/>
              <a:rect l="l" t="t" r="r" b="b"/>
              <a:pathLst>
                <a:path w="943610" h="978535">
                  <a:moveTo>
                    <a:pt x="0" y="489204"/>
                  </a:moveTo>
                  <a:lnTo>
                    <a:pt x="2435" y="439194"/>
                  </a:lnTo>
                  <a:lnTo>
                    <a:pt x="9583" y="390626"/>
                  </a:lnTo>
                  <a:lnTo>
                    <a:pt x="21207" y="343748"/>
                  </a:lnTo>
                  <a:lnTo>
                    <a:pt x="37070" y="298805"/>
                  </a:lnTo>
                  <a:lnTo>
                    <a:pt x="56933" y="256042"/>
                  </a:lnTo>
                  <a:lnTo>
                    <a:pt x="80561" y="215707"/>
                  </a:lnTo>
                  <a:lnTo>
                    <a:pt x="107715" y="178045"/>
                  </a:lnTo>
                  <a:lnTo>
                    <a:pt x="138160" y="143303"/>
                  </a:lnTo>
                  <a:lnTo>
                    <a:pt x="171656" y="111726"/>
                  </a:lnTo>
                  <a:lnTo>
                    <a:pt x="207968" y="83561"/>
                  </a:lnTo>
                  <a:lnTo>
                    <a:pt x="246858" y="59054"/>
                  </a:lnTo>
                  <a:lnTo>
                    <a:pt x="288089" y="38451"/>
                  </a:lnTo>
                  <a:lnTo>
                    <a:pt x="331424" y="21998"/>
                  </a:lnTo>
                  <a:lnTo>
                    <a:pt x="376625" y="9940"/>
                  </a:lnTo>
                  <a:lnTo>
                    <a:pt x="423455" y="2526"/>
                  </a:lnTo>
                  <a:lnTo>
                    <a:pt x="471677" y="0"/>
                  </a:lnTo>
                  <a:lnTo>
                    <a:pt x="519900" y="2526"/>
                  </a:lnTo>
                  <a:lnTo>
                    <a:pt x="566730" y="9940"/>
                  </a:lnTo>
                  <a:lnTo>
                    <a:pt x="611931" y="21998"/>
                  </a:lnTo>
                  <a:lnTo>
                    <a:pt x="655266" y="38451"/>
                  </a:lnTo>
                  <a:lnTo>
                    <a:pt x="696497" y="59054"/>
                  </a:lnTo>
                  <a:lnTo>
                    <a:pt x="735387" y="83561"/>
                  </a:lnTo>
                  <a:lnTo>
                    <a:pt x="771699" y="111726"/>
                  </a:lnTo>
                  <a:lnTo>
                    <a:pt x="805195" y="143303"/>
                  </a:lnTo>
                  <a:lnTo>
                    <a:pt x="835640" y="178045"/>
                  </a:lnTo>
                  <a:lnTo>
                    <a:pt x="862794" y="215707"/>
                  </a:lnTo>
                  <a:lnTo>
                    <a:pt x="886422" y="256042"/>
                  </a:lnTo>
                  <a:lnTo>
                    <a:pt x="906285" y="298805"/>
                  </a:lnTo>
                  <a:lnTo>
                    <a:pt x="922148" y="343748"/>
                  </a:lnTo>
                  <a:lnTo>
                    <a:pt x="933772" y="390626"/>
                  </a:lnTo>
                  <a:lnTo>
                    <a:pt x="940920" y="439194"/>
                  </a:lnTo>
                  <a:lnTo>
                    <a:pt x="943355" y="489204"/>
                  </a:lnTo>
                  <a:lnTo>
                    <a:pt x="940920" y="539213"/>
                  </a:lnTo>
                  <a:lnTo>
                    <a:pt x="933772" y="587781"/>
                  </a:lnTo>
                  <a:lnTo>
                    <a:pt x="922148" y="634659"/>
                  </a:lnTo>
                  <a:lnTo>
                    <a:pt x="906285" y="679602"/>
                  </a:lnTo>
                  <a:lnTo>
                    <a:pt x="886422" y="722365"/>
                  </a:lnTo>
                  <a:lnTo>
                    <a:pt x="862794" y="762700"/>
                  </a:lnTo>
                  <a:lnTo>
                    <a:pt x="835640" y="800362"/>
                  </a:lnTo>
                  <a:lnTo>
                    <a:pt x="805195" y="835104"/>
                  </a:lnTo>
                  <a:lnTo>
                    <a:pt x="771699" y="866681"/>
                  </a:lnTo>
                  <a:lnTo>
                    <a:pt x="735387" y="894846"/>
                  </a:lnTo>
                  <a:lnTo>
                    <a:pt x="696497" y="919353"/>
                  </a:lnTo>
                  <a:lnTo>
                    <a:pt x="655266" y="939956"/>
                  </a:lnTo>
                  <a:lnTo>
                    <a:pt x="611931" y="956409"/>
                  </a:lnTo>
                  <a:lnTo>
                    <a:pt x="566730" y="968467"/>
                  </a:lnTo>
                  <a:lnTo>
                    <a:pt x="519900" y="975881"/>
                  </a:lnTo>
                  <a:lnTo>
                    <a:pt x="471677" y="978407"/>
                  </a:lnTo>
                  <a:lnTo>
                    <a:pt x="423455" y="975881"/>
                  </a:lnTo>
                  <a:lnTo>
                    <a:pt x="376625" y="968467"/>
                  </a:lnTo>
                  <a:lnTo>
                    <a:pt x="331424" y="956409"/>
                  </a:lnTo>
                  <a:lnTo>
                    <a:pt x="288089" y="939956"/>
                  </a:lnTo>
                  <a:lnTo>
                    <a:pt x="246858" y="919353"/>
                  </a:lnTo>
                  <a:lnTo>
                    <a:pt x="207968" y="894846"/>
                  </a:lnTo>
                  <a:lnTo>
                    <a:pt x="171656" y="866681"/>
                  </a:lnTo>
                  <a:lnTo>
                    <a:pt x="138160" y="835104"/>
                  </a:lnTo>
                  <a:lnTo>
                    <a:pt x="107715" y="800362"/>
                  </a:lnTo>
                  <a:lnTo>
                    <a:pt x="80561" y="762700"/>
                  </a:lnTo>
                  <a:lnTo>
                    <a:pt x="56933" y="722365"/>
                  </a:lnTo>
                  <a:lnTo>
                    <a:pt x="37070" y="679602"/>
                  </a:lnTo>
                  <a:lnTo>
                    <a:pt x="21207" y="634659"/>
                  </a:lnTo>
                  <a:lnTo>
                    <a:pt x="9583" y="587781"/>
                  </a:lnTo>
                  <a:lnTo>
                    <a:pt x="2435" y="539213"/>
                  </a:lnTo>
                  <a:lnTo>
                    <a:pt x="0" y="489204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899915" y="3599688"/>
              <a:ext cx="943610" cy="978535"/>
            </a:xfrm>
            <a:custGeom>
              <a:avLst/>
              <a:gdLst/>
              <a:ahLst/>
              <a:cxnLst/>
              <a:rect l="l" t="t" r="r" b="b"/>
              <a:pathLst>
                <a:path w="943610" h="978535">
                  <a:moveTo>
                    <a:pt x="471678" y="0"/>
                  </a:moveTo>
                  <a:lnTo>
                    <a:pt x="423455" y="2526"/>
                  </a:lnTo>
                  <a:lnTo>
                    <a:pt x="376625" y="9940"/>
                  </a:lnTo>
                  <a:lnTo>
                    <a:pt x="331424" y="21998"/>
                  </a:lnTo>
                  <a:lnTo>
                    <a:pt x="288089" y="38451"/>
                  </a:lnTo>
                  <a:lnTo>
                    <a:pt x="246858" y="59054"/>
                  </a:lnTo>
                  <a:lnTo>
                    <a:pt x="207968" y="83561"/>
                  </a:lnTo>
                  <a:lnTo>
                    <a:pt x="171656" y="111726"/>
                  </a:lnTo>
                  <a:lnTo>
                    <a:pt x="138160" y="143303"/>
                  </a:lnTo>
                  <a:lnTo>
                    <a:pt x="107715" y="178045"/>
                  </a:lnTo>
                  <a:lnTo>
                    <a:pt x="80561" y="215707"/>
                  </a:lnTo>
                  <a:lnTo>
                    <a:pt x="56933" y="256042"/>
                  </a:lnTo>
                  <a:lnTo>
                    <a:pt x="37070" y="298805"/>
                  </a:lnTo>
                  <a:lnTo>
                    <a:pt x="21207" y="343748"/>
                  </a:lnTo>
                  <a:lnTo>
                    <a:pt x="9583" y="390626"/>
                  </a:lnTo>
                  <a:lnTo>
                    <a:pt x="2435" y="439194"/>
                  </a:lnTo>
                  <a:lnTo>
                    <a:pt x="0" y="489204"/>
                  </a:lnTo>
                  <a:lnTo>
                    <a:pt x="2435" y="539213"/>
                  </a:lnTo>
                  <a:lnTo>
                    <a:pt x="9583" y="587781"/>
                  </a:lnTo>
                  <a:lnTo>
                    <a:pt x="21207" y="634659"/>
                  </a:lnTo>
                  <a:lnTo>
                    <a:pt x="37070" y="679602"/>
                  </a:lnTo>
                  <a:lnTo>
                    <a:pt x="56933" y="722365"/>
                  </a:lnTo>
                  <a:lnTo>
                    <a:pt x="80561" y="762700"/>
                  </a:lnTo>
                  <a:lnTo>
                    <a:pt x="107715" y="800362"/>
                  </a:lnTo>
                  <a:lnTo>
                    <a:pt x="138160" y="835104"/>
                  </a:lnTo>
                  <a:lnTo>
                    <a:pt x="171656" y="866681"/>
                  </a:lnTo>
                  <a:lnTo>
                    <a:pt x="207968" y="894846"/>
                  </a:lnTo>
                  <a:lnTo>
                    <a:pt x="246858" y="919353"/>
                  </a:lnTo>
                  <a:lnTo>
                    <a:pt x="288089" y="939956"/>
                  </a:lnTo>
                  <a:lnTo>
                    <a:pt x="331424" y="956409"/>
                  </a:lnTo>
                  <a:lnTo>
                    <a:pt x="376625" y="968467"/>
                  </a:lnTo>
                  <a:lnTo>
                    <a:pt x="423455" y="975881"/>
                  </a:lnTo>
                  <a:lnTo>
                    <a:pt x="471678" y="978407"/>
                  </a:lnTo>
                  <a:lnTo>
                    <a:pt x="519900" y="975881"/>
                  </a:lnTo>
                  <a:lnTo>
                    <a:pt x="566730" y="968467"/>
                  </a:lnTo>
                  <a:lnTo>
                    <a:pt x="611931" y="956409"/>
                  </a:lnTo>
                  <a:lnTo>
                    <a:pt x="655266" y="939956"/>
                  </a:lnTo>
                  <a:lnTo>
                    <a:pt x="696497" y="919353"/>
                  </a:lnTo>
                  <a:lnTo>
                    <a:pt x="735387" y="894846"/>
                  </a:lnTo>
                  <a:lnTo>
                    <a:pt x="771699" y="866681"/>
                  </a:lnTo>
                  <a:lnTo>
                    <a:pt x="805195" y="835104"/>
                  </a:lnTo>
                  <a:lnTo>
                    <a:pt x="835640" y="800362"/>
                  </a:lnTo>
                  <a:lnTo>
                    <a:pt x="862794" y="762700"/>
                  </a:lnTo>
                  <a:lnTo>
                    <a:pt x="886422" y="722365"/>
                  </a:lnTo>
                  <a:lnTo>
                    <a:pt x="906285" y="679602"/>
                  </a:lnTo>
                  <a:lnTo>
                    <a:pt x="922148" y="634659"/>
                  </a:lnTo>
                  <a:lnTo>
                    <a:pt x="933772" y="587781"/>
                  </a:lnTo>
                  <a:lnTo>
                    <a:pt x="940920" y="539213"/>
                  </a:lnTo>
                  <a:lnTo>
                    <a:pt x="943356" y="489204"/>
                  </a:lnTo>
                  <a:lnTo>
                    <a:pt x="940920" y="439194"/>
                  </a:lnTo>
                  <a:lnTo>
                    <a:pt x="933772" y="390626"/>
                  </a:lnTo>
                  <a:lnTo>
                    <a:pt x="922148" y="343748"/>
                  </a:lnTo>
                  <a:lnTo>
                    <a:pt x="906285" y="298805"/>
                  </a:lnTo>
                  <a:lnTo>
                    <a:pt x="886422" y="256042"/>
                  </a:lnTo>
                  <a:lnTo>
                    <a:pt x="862794" y="215707"/>
                  </a:lnTo>
                  <a:lnTo>
                    <a:pt x="835640" y="178045"/>
                  </a:lnTo>
                  <a:lnTo>
                    <a:pt x="805195" y="143303"/>
                  </a:lnTo>
                  <a:lnTo>
                    <a:pt x="771699" y="111726"/>
                  </a:lnTo>
                  <a:lnTo>
                    <a:pt x="735387" y="83561"/>
                  </a:lnTo>
                  <a:lnTo>
                    <a:pt x="696497" y="59054"/>
                  </a:lnTo>
                  <a:lnTo>
                    <a:pt x="655266" y="38451"/>
                  </a:lnTo>
                  <a:lnTo>
                    <a:pt x="611931" y="21998"/>
                  </a:lnTo>
                  <a:lnTo>
                    <a:pt x="566730" y="9940"/>
                  </a:lnTo>
                  <a:lnTo>
                    <a:pt x="519900" y="2526"/>
                  </a:lnTo>
                  <a:lnTo>
                    <a:pt x="4716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899915" y="3599688"/>
              <a:ext cx="943610" cy="978535"/>
            </a:xfrm>
            <a:custGeom>
              <a:avLst/>
              <a:gdLst/>
              <a:ahLst/>
              <a:cxnLst/>
              <a:rect l="l" t="t" r="r" b="b"/>
              <a:pathLst>
                <a:path w="943610" h="978535">
                  <a:moveTo>
                    <a:pt x="0" y="489204"/>
                  </a:moveTo>
                  <a:lnTo>
                    <a:pt x="2435" y="439194"/>
                  </a:lnTo>
                  <a:lnTo>
                    <a:pt x="9583" y="390626"/>
                  </a:lnTo>
                  <a:lnTo>
                    <a:pt x="21207" y="343748"/>
                  </a:lnTo>
                  <a:lnTo>
                    <a:pt x="37070" y="298805"/>
                  </a:lnTo>
                  <a:lnTo>
                    <a:pt x="56933" y="256042"/>
                  </a:lnTo>
                  <a:lnTo>
                    <a:pt x="80561" y="215707"/>
                  </a:lnTo>
                  <a:lnTo>
                    <a:pt x="107715" y="178045"/>
                  </a:lnTo>
                  <a:lnTo>
                    <a:pt x="138160" y="143303"/>
                  </a:lnTo>
                  <a:lnTo>
                    <a:pt x="171656" y="111726"/>
                  </a:lnTo>
                  <a:lnTo>
                    <a:pt x="207968" y="83561"/>
                  </a:lnTo>
                  <a:lnTo>
                    <a:pt x="246858" y="59054"/>
                  </a:lnTo>
                  <a:lnTo>
                    <a:pt x="288089" y="38451"/>
                  </a:lnTo>
                  <a:lnTo>
                    <a:pt x="331424" y="21998"/>
                  </a:lnTo>
                  <a:lnTo>
                    <a:pt x="376625" y="9940"/>
                  </a:lnTo>
                  <a:lnTo>
                    <a:pt x="423455" y="2526"/>
                  </a:lnTo>
                  <a:lnTo>
                    <a:pt x="471678" y="0"/>
                  </a:lnTo>
                  <a:lnTo>
                    <a:pt x="519900" y="2526"/>
                  </a:lnTo>
                  <a:lnTo>
                    <a:pt x="566730" y="9940"/>
                  </a:lnTo>
                  <a:lnTo>
                    <a:pt x="611931" y="21998"/>
                  </a:lnTo>
                  <a:lnTo>
                    <a:pt x="655266" y="38451"/>
                  </a:lnTo>
                  <a:lnTo>
                    <a:pt x="696497" y="59054"/>
                  </a:lnTo>
                  <a:lnTo>
                    <a:pt x="735387" y="83561"/>
                  </a:lnTo>
                  <a:lnTo>
                    <a:pt x="771699" y="111726"/>
                  </a:lnTo>
                  <a:lnTo>
                    <a:pt x="805195" y="143303"/>
                  </a:lnTo>
                  <a:lnTo>
                    <a:pt x="835640" y="178045"/>
                  </a:lnTo>
                  <a:lnTo>
                    <a:pt x="862794" y="215707"/>
                  </a:lnTo>
                  <a:lnTo>
                    <a:pt x="886422" y="256042"/>
                  </a:lnTo>
                  <a:lnTo>
                    <a:pt x="906285" y="298805"/>
                  </a:lnTo>
                  <a:lnTo>
                    <a:pt x="922148" y="343748"/>
                  </a:lnTo>
                  <a:lnTo>
                    <a:pt x="933772" y="390626"/>
                  </a:lnTo>
                  <a:lnTo>
                    <a:pt x="940920" y="439194"/>
                  </a:lnTo>
                  <a:lnTo>
                    <a:pt x="943356" y="489204"/>
                  </a:lnTo>
                  <a:lnTo>
                    <a:pt x="940920" y="539213"/>
                  </a:lnTo>
                  <a:lnTo>
                    <a:pt x="933772" y="587781"/>
                  </a:lnTo>
                  <a:lnTo>
                    <a:pt x="922148" y="634659"/>
                  </a:lnTo>
                  <a:lnTo>
                    <a:pt x="906285" y="679602"/>
                  </a:lnTo>
                  <a:lnTo>
                    <a:pt x="886422" y="722365"/>
                  </a:lnTo>
                  <a:lnTo>
                    <a:pt x="862794" y="762700"/>
                  </a:lnTo>
                  <a:lnTo>
                    <a:pt x="835640" y="800362"/>
                  </a:lnTo>
                  <a:lnTo>
                    <a:pt x="805195" y="835104"/>
                  </a:lnTo>
                  <a:lnTo>
                    <a:pt x="771699" y="866681"/>
                  </a:lnTo>
                  <a:lnTo>
                    <a:pt x="735387" y="894846"/>
                  </a:lnTo>
                  <a:lnTo>
                    <a:pt x="696497" y="919353"/>
                  </a:lnTo>
                  <a:lnTo>
                    <a:pt x="655266" y="939956"/>
                  </a:lnTo>
                  <a:lnTo>
                    <a:pt x="611931" y="956409"/>
                  </a:lnTo>
                  <a:lnTo>
                    <a:pt x="566730" y="968467"/>
                  </a:lnTo>
                  <a:lnTo>
                    <a:pt x="519900" y="975881"/>
                  </a:lnTo>
                  <a:lnTo>
                    <a:pt x="471678" y="978407"/>
                  </a:lnTo>
                  <a:lnTo>
                    <a:pt x="423455" y="975881"/>
                  </a:lnTo>
                  <a:lnTo>
                    <a:pt x="376625" y="968467"/>
                  </a:lnTo>
                  <a:lnTo>
                    <a:pt x="331424" y="956409"/>
                  </a:lnTo>
                  <a:lnTo>
                    <a:pt x="288089" y="939956"/>
                  </a:lnTo>
                  <a:lnTo>
                    <a:pt x="246858" y="919353"/>
                  </a:lnTo>
                  <a:lnTo>
                    <a:pt x="207968" y="894846"/>
                  </a:lnTo>
                  <a:lnTo>
                    <a:pt x="171656" y="866681"/>
                  </a:lnTo>
                  <a:lnTo>
                    <a:pt x="138160" y="835104"/>
                  </a:lnTo>
                  <a:lnTo>
                    <a:pt x="107715" y="800362"/>
                  </a:lnTo>
                  <a:lnTo>
                    <a:pt x="80561" y="762700"/>
                  </a:lnTo>
                  <a:lnTo>
                    <a:pt x="56933" y="722365"/>
                  </a:lnTo>
                  <a:lnTo>
                    <a:pt x="37070" y="679602"/>
                  </a:lnTo>
                  <a:lnTo>
                    <a:pt x="21207" y="634659"/>
                  </a:lnTo>
                  <a:lnTo>
                    <a:pt x="9583" y="587781"/>
                  </a:lnTo>
                  <a:lnTo>
                    <a:pt x="2435" y="539213"/>
                  </a:lnTo>
                  <a:lnTo>
                    <a:pt x="0" y="489204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292852" y="3599688"/>
              <a:ext cx="943610" cy="978535"/>
            </a:xfrm>
            <a:custGeom>
              <a:avLst/>
              <a:gdLst/>
              <a:ahLst/>
              <a:cxnLst/>
              <a:rect l="l" t="t" r="r" b="b"/>
              <a:pathLst>
                <a:path w="943610" h="978535">
                  <a:moveTo>
                    <a:pt x="471677" y="0"/>
                  </a:moveTo>
                  <a:lnTo>
                    <a:pt x="423455" y="2526"/>
                  </a:lnTo>
                  <a:lnTo>
                    <a:pt x="376625" y="9940"/>
                  </a:lnTo>
                  <a:lnTo>
                    <a:pt x="331424" y="21998"/>
                  </a:lnTo>
                  <a:lnTo>
                    <a:pt x="288089" y="38451"/>
                  </a:lnTo>
                  <a:lnTo>
                    <a:pt x="246858" y="59054"/>
                  </a:lnTo>
                  <a:lnTo>
                    <a:pt x="207968" y="83561"/>
                  </a:lnTo>
                  <a:lnTo>
                    <a:pt x="171656" y="111726"/>
                  </a:lnTo>
                  <a:lnTo>
                    <a:pt x="138160" y="143303"/>
                  </a:lnTo>
                  <a:lnTo>
                    <a:pt x="107715" y="178045"/>
                  </a:lnTo>
                  <a:lnTo>
                    <a:pt x="80561" y="215707"/>
                  </a:lnTo>
                  <a:lnTo>
                    <a:pt x="56933" y="256042"/>
                  </a:lnTo>
                  <a:lnTo>
                    <a:pt x="37070" y="298805"/>
                  </a:lnTo>
                  <a:lnTo>
                    <a:pt x="21207" y="343748"/>
                  </a:lnTo>
                  <a:lnTo>
                    <a:pt x="9583" y="390626"/>
                  </a:lnTo>
                  <a:lnTo>
                    <a:pt x="2435" y="439194"/>
                  </a:lnTo>
                  <a:lnTo>
                    <a:pt x="0" y="489204"/>
                  </a:lnTo>
                  <a:lnTo>
                    <a:pt x="2435" y="539213"/>
                  </a:lnTo>
                  <a:lnTo>
                    <a:pt x="9583" y="587781"/>
                  </a:lnTo>
                  <a:lnTo>
                    <a:pt x="21207" y="634659"/>
                  </a:lnTo>
                  <a:lnTo>
                    <a:pt x="37070" y="679602"/>
                  </a:lnTo>
                  <a:lnTo>
                    <a:pt x="56933" y="722365"/>
                  </a:lnTo>
                  <a:lnTo>
                    <a:pt x="80561" y="762700"/>
                  </a:lnTo>
                  <a:lnTo>
                    <a:pt x="107715" y="800362"/>
                  </a:lnTo>
                  <a:lnTo>
                    <a:pt x="138160" y="835104"/>
                  </a:lnTo>
                  <a:lnTo>
                    <a:pt x="171656" y="866681"/>
                  </a:lnTo>
                  <a:lnTo>
                    <a:pt x="207968" y="894846"/>
                  </a:lnTo>
                  <a:lnTo>
                    <a:pt x="246858" y="919353"/>
                  </a:lnTo>
                  <a:lnTo>
                    <a:pt x="288089" y="939956"/>
                  </a:lnTo>
                  <a:lnTo>
                    <a:pt x="331424" y="956409"/>
                  </a:lnTo>
                  <a:lnTo>
                    <a:pt x="376625" y="968467"/>
                  </a:lnTo>
                  <a:lnTo>
                    <a:pt x="423455" y="975881"/>
                  </a:lnTo>
                  <a:lnTo>
                    <a:pt x="471677" y="978407"/>
                  </a:lnTo>
                  <a:lnTo>
                    <a:pt x="519900" y="975881"/>
                  </a:lnTo>
                  <a:lnTo>
                    <a:pt x="566730" y="968467"/>
                  </a:lnTo>
                  <a:lnTo>
                    <a:pt x="611931" y="956409"/>
                  </a:lnTo>
                  <a:lnTo>
                    <a:pt x="655266" y="939956"/>
                  </a:lnTo>
                  <a:lnTo>
                    <a:pt x="696497" y="919353"/>
                  </a:lnTo>
                  <a:lnTo>
                    <a:pt x="735387" y="894846"/>
                  </a:lnTo>
                  <a:lnTo>
                    <a:pt x="771699" y="866681"/>
                  </a:lnTo>
                  <a:lnTo>
                    <a:pt x="805195" y="835104"/>
                  </a:lnTo>
                  <a:lnTo>
                    <a:pt x="835640" y="800362"/>
                  </a:lnTo>
                  <a:lnTo>
                    <a:pt x="862794" y="762700"/>
                  </a:lnTo>
                  <a:lnTo>
                    <a:pt x="886422" y="722365"/>
                  </a:lnTo>
                  <a:lnTo>
                    <a:pt x="906285" y="679602"/>
                  </a:lnTo>
                  <a:lnTo>
                    <a:pt x="922148" y="634659"/>
                  </a:lnTo>
                  <a:lnTo>
                    <a:pt x="933772" y="587781"/>
                  </a:lnTo>
                  <a:lnTo>
                    <a:pt x="940920" y="539213"/>
                  </a:lnTo>
                  <a:lnTo>
                    <a:pt x="943356" y="489204"/>
                  </a:lnTo>
                  <a:lnTo>
                    <a:pt x="940920" y="439194"/>
                  </a:lnTo>
                  <a:lnTo>
                    <a:pt x="933772" y="390626"/>
                  </a:lnTo>
                  <a:lnTo>
                    <a:pt x="922148" y="343748"/>
                  </a:lnTo>
                  <a:lnTo>
                    <a:pt x="906285" y="298805"/>
                  </a:lnTo>
                  <a:lnTo>
                    <a:pt x="886422" y="256042"/>
                  </a:lnTo>
                  <a:lnTo>
                    <a:pt x="862794" y="215707"/>
                  </a:lnTo>
                  <a:lnTo>
                    <a:pt x="835640" y="178045"/>
                  </a:lnTo>
                  <a:lnTo>
                    <a:pt x="805195" y="143303"/>
                  </a:lnTo>
                  <a:lnTo>
                    <a:pt x="771699" y="111726"/>
                  </a:lnTo>
                  <a:lnTo>
                    <a:pt x="735387" y="83561"/>
                  </a:lnTo>
                  <a:lnTo>
                    <a:pt x="696497" y="59054"/>
                  </a:lnTo>
                  <a:lnTo>
                    <a:pt x="655266" y="38451"/>
                  </a:lnTo>
                  <a:lnTo>
                    <a:pt x="611931" y="21998"/>
                  </a:lnTo>
                  <a:lnTo>
                    <a:pt x="566730" y="9940"/>
                  </a:lnTo>
                  <a:lnTo>
                    <a:pt x="519900" y="2526"/>
                  </a:lnTo>
                  <a:lnTo>
                    <a:pt x="4716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292852" y="3599688"/>
              <a:ext cx="943610" cy="978535"/>
            </a:xfrm>
            <a:custGeom>
              <a:avLst/>
              <a:gdLst/>
              <a:ahLst/>
              <a:cxnLst/>
              <a:rect l="l" t="t" r="r" b="b"/>
              <a:pathLst>
                <a:path w="943610" h="978535">
                  <a:moveTo>
                    <a:pt x="0" y="489204"/>
                  </a:moveTo>
                  <a:lnTo>
                    <a:pt x="2435" y="439194"/>
                  </a:lnTo>
                  <a:lnTo>
                    <a:pt x="9583" y="390626"/>
                  </a:lnTo>
                  <a:lnTo>
                    <a:pt x="21207" y="343748"/>
                  </a:lnTo>
                  <a:lnTo>
                    <a:pt x="37070" y="298805"/>
                  </a:lnTo>
                  <a:lnTo>
                    <a:pt x="56933" y="256042"/>
                  </a:lnTo>
                  <a:lnTo>
                    <a:pt x="80561" y="215707"/>
                  </a:lnTo>
                  <a:lnTo>
                    <a:pt x="107715" y="178045"/>
                  </a:lnTo>
                  <a:lnTo>
                    <a:pt x="138160" y="143303"/>
                  </a:lnTo>
                  <a:lnTo>
                    <a:pt x="171656" y="111726"/>
                  </a:lnTo>
                  <a:lnTo>
                    <a:pt x="207968" y="83561"/>
                  </a:lnTo>
                  <a:lnTo>
                    <a:pt x="246858" y="59054"/>
                  </a:lnTo>
                  <a:lnTo>
                    <a:pt x="288089" y="38451"/>
                  </a:lnTo>
                  <a:lnTo>
                    <a:pt x="331424" y="21998"/>
                  </a:lnTo>
                  <a:lnTo>
                    <a:pt x="376625" y="9940"/>
                  </a:lnTo>
                  <a:lnTo>
                    <a:pt x="423455" y="2526"/>
                  </a:lnTo>
                  <a:lnTo>
                    <a:pt x="471677" y="0"/>
                  </a:lnTo>
                  <a:lnTo>
                    <a:pt x="519900" y="2526"/>
                  </a:lnTo>
                  <a:lnTo>
                    <a:pt x="566730" y="9940"/>
                  </a:lnTo>
                  <a:lnTo>
                    <a:pt x="611931" y="21998"/>
                  </a:lnTo>
                  <a:lnTo>
                    <a:pt x="655266" y="38451"/>
                  </a:lnTo>
                  <a:lnTo>
                    <a:pt x="696497" y="59054"/>
                  </a:lnTo>
                  <a:lnTo>
                    <a:pt x="735387" y="83561"/>
                  </a:lnTo>
                  <a:lnTo>
                    <a:pt x="771699" y="111726"/>
                  </a:lnTo>
                  <a:lnTo>
                    <a:pt x="805195" y="143303"/>
                  </a:lnTo>
                  <a:lnTo>
                    <a:pt x="835640" y="178045"/>
                  </a:lnTo>
                  <a:lnTo>
                    <a:pt x="862794" y="215707"/>
                  </a:lnTo>
                  <a:lnTo>
                    <a:pt x="886422" y="256042"/>
                  </a:lnTo>
                  <a:lnTo>
                    <a:pt x="906285" y="298805"/>
                  </a:lnTo>
                  <a:lnTo>
                    <a:pt x="922148" y="343748"/>
                  </a:lnTo>
                  <a:lnTo>
                    <a:pt x="933772" y="390626"/>
                  </a:lnTo>
                  <a:lnTo>
                    <a:pt x="940920" y="439194"/>
                  </a:lnTo>
                  <a:lnTo>
                    <a:pt x="943356" y="489204"/>
                  </a:lnTo>
                  <a:lnTo>
                    <a:pt x="940920" y="539213"/>
                  </a:lnTo>
                  <a:lnTo>
                    <a:pt x="933772" y="587781"/>
                  </a:lnTo>
                  <a:lnTo>
                    <a:pt x="922148" y="634659"/>
                  </a:lnTo>
                  <a:lnTo>
                    <a:pt x="906285" y="679602"/>
                  </a:lnTo>
                  <a:lnTo>
                    <a:pt x="886422" y="722365"/>
                  </a:lnTo>
                  <a:lnTo>
                    <a:pt x="862794" y="762700"/>
                  </a:lnTo>
                  <a:lnTo>
                    <a:pt x="835640" y="800362"/>
                  </a:lnTo>
                  <a:lnTo>
                    <a:pt x="805195" y="835104"/>
                  </a:lnTo>
                  <a:lnTo>
                    <a:pt x="771699" y="866681"/>
                  </a:lnTo>
                  <a:lnTo>
                    <a:pt x="735387" y="894846"/>
                  </a:lnTo>
                  <a:lnTo>
                    <a:pt x="696497" y="919353"/>
                  </a:lnTo>
                  <a:lnTo>
                    <a:pt x="655266" y="939956"/>
                  </a:lnTo>
                  <a:lnTo>
                    <a:pt x="611931" y="956409"/>
                  </a:lnTo>
                  <a:lnTo>
                    <a:pt x="566730" y="968467"/>
                  </a:lnTo>
                  <a:lnTo>
                    <a:pt x="519900" y="975881"/>
                  </a:lnTo>
                  <a:lnTo>
                    <a:pt x="471677" y="978407"/>
                  </a:lnTo>
                  <a:lnTo>
                    <a:pt x="423455" y="975881"/>
                  </a:lnTo>
                  <a:lnTo>
                    <a:pt x="376625" y="968467"/>
                  </a:lnTo>
                  <a:lnTo>
                    <a:pt x="331424" y="956409"/>
                  </a:lnTo>
                  <a:lnTo>
                    <a:pt x="288089" y="939956"/>
                  </a:lnTo>
                  <a:lnTo>
                    <a:pt x="246858" y="919353"/>
                  </a:lnTo>
                  <a:lnTo>
                    <a:pt x="207968" y="894846"/>
                  </a:lnTo>
                  <a:lnTo>
                    <a:pt x="171656" y="866681"/>
                  </a:lnTo>
                  <a:lnTo>
                    <a:pt x="138160" y="835104"/>
                  </a:lnTo>
                  <a:lnTo>
                    <a:pt x="107715" y="800362"/>
                  </a:lnTo>
                  <a:lnTo>
                    <a:pt x="80561" y="762700"/>
                  </a:lnTo>
                  <a:lnTo>
                    <a:pt x="56933" y="722365"/>
                  </a:lnTo>
                  <a:lnTo>
                    <a:pt x="37070" y="679602"/>
                  </a:lnTo>
                  <a:lnTo>
                    <a:pt x="21207" y="634659"/>
                  </a:lnTo>
                  <a:lnTo>
                    <a:pt x="9583" y="587781"/>
                  </a:lnTo>
                  <a:lnTo>
                    <a:pt x="2435" y="539213"/>
                  </a:lnTo>
                  <a:lnTo>
                    <a:pt x="0" y="489204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409444" y="4750308"/>
              <a:ext cx="943610" cy="980440"/>
            </a:xfrm>
            <a:custGeom>
              <a:avLst/>
              <a:gdLst/>
              <a:ahLst/>
              <a:cxnLst/>
              <a:rect l="l" t="t" r="r" b="b"/>
              <a:pathLst>
                <a:path w="943610" h="980439">
                  <a:moveTo>
                    <a:pt x="471678" y="0"/>
                  </a:moveTo>
                  <a:lnTo>
                    <a:pt x="423455" y="2529"/>
                  </a:lnTo>
                  <a:lnTo>
                    <a:pt x="376625" y="9952"/>
                  </a:lnTo>
                  <a:lnTo>
                    <a:pt x="331424" y="22024"/>
                  </a:lnTo>
                  <a:lnTo>
                    <a:pt x="288089" y="38498"/>
                  </a:lnTo>
                  <a:lnTo>
                    <a:pt x="246858" y="59128"/>
                  </a:lnTo>
                  <a:lnTo>
                    <a:pt x="207968" y="83668"/>
                  </a:lnTo>
                  <a:lnTo>
                    <a:pt x="171656" y="111872"/>
                  </a:lnTo>
                  <a:lnTo>
                    <a:pt x="138160" y="143494"/>
                  </a:lnTo>
                  <a:lnTo>
                    <a:pt x="107715" y="178287"/>
                  </a:lnTo>
                  <a:lnTo>
                    <a:pt x="80561" y="216005"/>
                  </a:lnTo>
                  <a:lnTo>
                    <a:pt x="56933" y="256403"/>
                  </a:lnTo>
                  <a:lnTo>
                    <a:pt x="37070" y="299233"/>
                  </a:lnTo>
                  <a:lnTo>
                    <a:pt x="21207" y="344251"/>
                  </a:lnTo>
                  <a:lnTo>
                    <a:pt x="9583" y="391210"/>
                  </a:lnTo>
                  <a:lnTo>
                    <a:pt x="2435" y="439863"/>
                  </a:lnTo>
                  <a:lnTo>
                    <a:pt x="0" y="489966"/>
                  </a:lnTo>
                  <a:lnTo>
                    <a:pt x="2435" y="540068"/>
                  </a:lnTo>
                  <a:lnTo>
                    <a:pt x="9583" y="588721"/>
                  </a:lnTo>
                  <a:lnTo>
                    <a:pt x="21207" y="635680"/>
                  </a:lnTo>
                  <a:lnTo>
                    <a:pt x="37070" y="680698"/>
                  </a:lnTo>
                  <a:lnTo>
                    <a:pt x="56933" y="723528"/>
                  </a:lnTo>
                  <a:lnTo>
                    <a:pt x="80561" y="763926"/>
                  </a:lnTo>
                  <a:lnTo>
                    <a:pt x="107715" y="801644"/>
                  </a:lnTo>
                  <a:lnTo>
                    <a:pt x="138160" y="836437"/>
                  </a:lnTo>
                  <a:lnTo>
                    <a:pt x="171656" y="868059"/>
                  </a:lnTo>
                  <a:lnTo>
                    <a:pt x="207968" y="896263"/>
                  </a:lnTo>
                  <a:lnTo>
                    <a:pt x="246858" y="920803"/>
                  </a:lnTo>
                  <a:lnTo>
                    <a:pt x="288089" y="941433"/>
                  </a:lnTo>
                  <a:lnTo>
                    <a:pt x="331424" y="957907"/>
                  </a:lnTo>
                  <a:lnTo>
                    <a:pt x="376625" y="969979"/>
                  </a:lnTo>
                  <a:lnTo>
                    <a:pt x="423455" y="977402"/>
                  </a:lnTo>
                  <a:lnTo>
                    <a:pt x="471678" y="979932"/>
                  </a:lnTo>
                  <a:lnTo>
                    <a:pt x="519900" y="977402"/>
                  </a:lnTo>
                  <a:lnTo>
                    <a:pt x="566730" y="969979"/>
                  </a:lnTo>
                  <a:lnTo>
                    <a:pt x="611931" y="957907"/>
                  </a:lnTo>
                  <a:lnTo>
                    <a:pt x="655266" y="941433"/>
                  </a:lnTo>
                  <a:lnTo>
                    <a:pt x="696497" y="920803"/>
                  </a:lnTo>
                  <a:lnTo>
                    <a:pt x="735387" y="896263"/>
                  </a:lnTo>
                  <a:lnTo>
                    <a:pt x="771699" y="868059"/>
                  </a:lnTo>
                  <a:lnTo>
                    <a:pt x="805195" y="836437"/>
                  </a:lnTo>
                  <a:lnTo>
                    <a:pt x="835640" y="801644"/>
                  </a:lnTo>
                  <a:lnTo>
                    <a:pt x="862794" y="763926"/>
                  </a:lnTo>
                  <a:lnTo>
                    <a:pt x="886422" y="723528"/>
                  </a:lnTo>
                  <a:lnTo>
                    <a:pt x="906285" y="680698"/>
                  </a:lnTo>
                  <a:lnTo>
                    <a:pt x="922148" y="635680"/>
                  </a:lnTo>
                  <a:lnTo>
                    <a:pt x="933772" y="588721"/>
                  </a:lnTo>
                  <a:lnTo>
                    <a:pt x="940920" y="540068"/>
                  </a:lnTo>
                  <a:lnTo>
                    <a:pt x="943356" y="489966"/>
                  </a:lnTo>
                  <a:lnTo>
                    <a:pt x="940920" y="439863"/>
                  </a:lnTo>
                  <a:lnTo>
                    <a:pt x="933772" y="391210"/>
                  </a:lnTo>
                  <a:lnTo>
                    <a:pt x="922148" y="344251"/>
                  </a:lnTo>
                  <a:lnTo>
                    <a:pt x="906285" y="299233"/>
                  </a:lnTo>
                  <a:lnTo>
                    <a:pt x="886422" y="256403"/>
                  </a:lnTo>
                  <a:lnTo>
                    <a:pt x="862794" y="216005"/>
                  </a:lnTo>
                  <a:lnTo>
                    <a:pt x="835640" y="178287"/>
                  </a:lnTo>
                  <a:lnTo>
                    <a:pt x="805195" y="143494"/>
                  </a:lnTo>
                  <a:lnTo>
                    <a:pt x="771699" y="111872"/>
                  </a:lnTo>
                  <a:lnTo>
                    <a:pt x="735387" y="83668"/>
                  </a:lnTo>
                  <a:lnTo>
                    <a:pt x="696497" y="59128"/>
                  </a:lnTo>
                  <a:lnTo>
                    <a:pt x="655266" y="38498"/>
                  </a:lnTo>
                  <a:lnTo>
                    <a:pt x="611931" y="22024"/>
                  </a:lnTo>
                  <a:lnTo>
                    <a:pt x="566730" y="9952"/>
                  </a:lnTo>
                  <a:lnTo>
                    <a:pt x="519900" y="2529"/>
                  </a:lnTo>
                  <a:lnTo>
                    <a:pt x="4716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409444" y="4750308"/>
              <a:ext cx="943610" cy="980440"/>
            </a:xfrm>
            <a:custGeom>
              <a:avLst/>
              <a:gdLst/>
              <a:ahLst/>
              <a:cxnLst/>
              <a:rect l="l" t="t" r="r" b="b"/>
              <a:pathLst>
                <a:path w="943610" h="980439">
                  <a:moveTo>
                    <a:pt x="0" y="489966"/>
                  </a:moveTo>
                  <a:lnTo>
                    <a:pt x="2435" y="439863"/>
                  </a:lnTo>
                  <a:lnTo>
                    <a:pt x="9583" y="391210"/>
                  </a:lnTo>
                  <a:lnTo>
                    <a:pt x="21207" y="344251"/>
                  </a:lnTo>
                  <a:lnTo>
                    <a:pt x="37070" y="299233"/>
                  </a:lnTo>
                  <a:lnTo>
                    <a:pt x="56933" y="256403"/>
                  </a:lnTo>
                  <a:lnTo>
                    <a:pt x="80561" y="216005"/>
                  </a:lnTo>
                  <a:lnTo>
                    <a:pt x="107715" y="178287"/>
                  </a:lnTo>
                  <a:lnTo>
                    <a:pt x="138160" y="143494"/>
                  </a:lnTo>
                  <a:lnTo>
                    <a:pt x="171656" y="111872"/>
                  </a:lnTo>
                  <a:lnTo>
                    <a:pt x="207968" y="83668"/>
                  </a:lnTo>
                  <a:lnTo>
                    <a:pt x="246858" y="59128"/>
                  </a:lnTo>
                  <a:lnTo>
                    <a:pt x="288089" y="38498"/>
                  </a:lnTo>
                  <a:lnTo>
                    <a:pt x="331424" y="22024"/>
                  </a:lnTo>
                  <a:lnTo>
                    <a:pt x="376625" y="9952"/>
                  </a:lnTo>
                  <a:lnTo>
                    <a:pt x="423455" y="2529"/>
                  </a:lnTo>
                  <a:lnTo>
                    <a:pt x="471678" y="0"/>
                  </a:lnTo>
                  <a:lnTo>
                    <a:pt x="519900" y="2529"/>
                  </a:lnTo>
                  <a:lnTo>
                    <a:pt x="566730" y="9952"/>
                  </a:lnTo>
                  <a:lnTo>
                    <a:pt x="611931" y="22024"/>
                  </a:lnTo>
                  <a:lnTo>
                    <a:pt x="655266" y="38498"/>
                  </a:lnTo>
                  <a:lnTo>
                    <a:pt x="696497" y="59128"/>
                  </a:lnTo>
                  <a:lnTo>
                    <a:pt x="735387" y="83668"/>
                  </a:lnTo>
                  <a:lnTo>
                    <a:pt x="771699" y="111872"/>
                  </a:lnTo>
                  <a:lnTo>
                    <a:pt x="805195" y="143494"/>
                  </a:lnTo>
                  <a:lnTo>
                    <a:pt x="835640" y="178287"/>
                  </a:lnTo>
                  <a:lnTo>
                    <a:pt x="862794" y="216005"/>
                  </a:lnTo>
                  <a:lnTo>
                    <a:pt x="886422" y="256403"/>
                  </a:lnTo>
                  <a:lnTo>
                    <a:pt x="906285" y="299233"/>
                  </a:lnTo>
                  <a:lnTo>
                    <a:pt x="922148" y="344251"/>
                  </a:lnTo>
                  <a:lnTo>
                    <a:pt x="933772" y="391210"/>
                  </a:lnTo>
                  <a:lnTo>
                    <a:pt x="940920" y="439863"/>
                  </a:lnTo>
                  <a:lnTo>
                    <a:pt x="943356" y="489966"/>
                  </a:lnTo>
                  <a:lnTo>
                    <a:pt x="940920" y="540068"/>
                  </a:lnTo>
                  <a:lnTo>
                    <a:pt x="933772" y="588721"/>
                  </a:lnTo>
                  <a:lnTo>
                    <a:pt x="922148" y="635680"/>
                  </a:lnTo>
                  <a:lnTo>
                    <a:pt x="906285" y="680698"/>
                  </a:lnTo>
                  <a:lnTo>
                    <a:pt x="886422" y="723528"/>
                  </a:lnTo>
                  <a:lnTo>
                    <a:pt x="862794" y="763926"/>
                  </a:lnTo>
                  <a:lnTo>
                    <a:pt x="835640" y="801644"/>
                  </a:lnTo>
                  <a:lnTo>
                    <a:pt x="805195" y="836437"/>
                  </a:lnTo>
                  <a:lnTo>
                    <a:pt x="771699" y="868059"/>
                  </a:lnTo>
                  <a:lnTo>
                    <a:pt x="735387" y="896263"/>
                  </a:lnTo>
                  <a:lnTo>
                    <a:pt x="696497" y="920803"/>
                  </a:lnTo>
                  <a:lnTo>
                    <a:pt x="655266" y="941433"/>
                  </a:lnTo>
                  <a:lnTo>
                    <a:pt x="611931" y="957907"/>
                  </a:lnTo>
                  <a:lnTo>
                    <a:pt x="566730" y="969979"/>
                  </a:lnTo>
                  <a:lnTo>
                    <a:pt x="519900" y="977402"/>
                  </a:lnTo>
                  <a:lnTo>
                    <a:pt x="471678" y="979932"/>
                  </a:lnTo>
                  <a:lnTo>
                    <a:pt x="423455" y="977402"/>
                  </a:lnTo>
                  <a:lnTo>
                    <a:pt x="376625" y="969979"/>
                  </a:lnTo>
                  <a:lnTo>
                    <a:pt x="331424" y="957907"/>
                  </a:lnTo>
                  <a:lnTo>
                    <a:pt x="288089" y="941433"/>
                  </a:lnTo>
                  <a:lnTo>
                    <a:pt x="246858" y="920803"/>
                  </a:lnTo>
                  <a:lnTo>
                    <a:pt x="207968" y="896263"/>
                  </a:lnTo>
                  <a:lnTo>
                    <a:pt x="171656" y="868059"/>
                  </a:lnTo>
                  <a:lnTo>
                    <a:pt x="138160" y="836437"/>
                  </a:lnTo>
                  <a:lnTo>
                    <a:pt x="107715" y="801644"/>
                  </a:lnTo>
                  <a:lnTo>
                    <a:pt x="80561" y="763926"/>
                  </a:lnTo>
                  <a:lnTo>
                    <a:pt x="56933" y="723528"/>
                  </a:lnTo>
                  <a:lnTo>
                    <a:pt x="37070" y="680698"/>
                  </a:lnTo>
                  <a:lnTo>
                    <a:pt x="21207" y="635680"/>
                  </a:lnTo>
                  <a:lnTo>
                    <a:pt x="9583" y="588721"/>
                  </a:lnTo>
                  <a:lnTo>
                    <a:pt x="2435" y="540068"/>
                  </a:lnTo>
                  <a:lnTo>
                    <a:pt x="0" y="489966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867911" y="4750308"/>
              <a:ext cx="943610" cy="980440"/>
            </a:xfrm>
            <a:custGeom>
              <a:avLst/>
              <a:gdLst/>
              <a:ahLst/>
              <a:cxnLst/>
              <a:rect l="l" t="t" r="r" b="b"/>
              <a:pathLst>
                <a:path w="943610" h="980439">
                  <a:moveTo>
                    <a:pt x="471677" y="0"/>
                  </a:moveTo>
                  <a:lnTo>
                    <a:pt x="423455" y="2529"/>
                  </a:lnTo>
                  <a:lnTo>
                    <a:pt x="376625" y="9952"/>
                  </a:lnTo>
                  <a:lnTo>
                    <a:pt x="331424" y="22024"/>
                  </a:lnTo>
                  <a:lnTo>
                    <a:pt x="288089" y="38498"/>
                  </a:lnTo>
                  <a:lnTo>
                    <a:pt x="246858" y="59128"/>
                  </a:lnTo>
                  <a:lnTo>
                    <a:pt x="207968" y="83668"/>
                  </a:lnTo>
                  <a:lnTo>
                    <a:pt x="171656" y="111872"/>
                  </a:lnTo>
                  <a:lnTo>
                    <a:pt x="138160" y="143494"/>
                  </a:lnTo>
                  <a:lnTo>
                    <a:pt x="107715" y="178287"/>
                  </a:lnTo>
                  <a:lnTo>
                    <a:pt x="80561" y="216005"/>
                  </a:lnTo>
                  <a:lnTo>
                    <a:pt x="56933" y="256403"/>
                  </a:lnTo>
                  <a:lnTo>
                    <a:pt x="37070" y="299233"/>
                  </a:lnTo>
                  <a:lnTo>
                    <a:pt x="21207" y="344251"/>
                  </a:lnTo>
                  <a:lnTo>
                    <a:pt x="9583" y="391210"/>
                  </a:lnTo>
                  <a:lnTo>
                    <a:pt x="2435" y="439863"/>
                  </a:lnTo>
                  <a:lnTo>
                    <a:pt x="0" y="489966"/>
                  </a:lnTo>
                  <a:lnTo>
                    <a:pt x="2435" y="540068"/>
                  </a:lnTo>
                  <a:lnTo>
                    <a:pt x="9583" y="588721"/>
                  </a:lnTo>
                  <a:lnTo>
                    <a:pt x="21207" y="635680"/>
                  </a:lnTo>
                  <a:lnTo>
                    <a:pt x="37070" y="680698"/>
                  </a:lnTo>
                  <a:lnTo>
                    <a:pt x="56933" y="723528"/>
                  </a:lnTo>
                  <a:lnTo>
                    <a:pt x="80561" y="763926"/>
                  </a:lnTo>
                  <a:lnTo>
                    <a:pt x="107715" y="801644"/>
                  </a:lnTo>
                  <a:lnTo>
                    <a:pt x="138160" y="836437"/>
                  </a:lnTo>
                  <a:lnTo>
                    <a:pt x="171656" y="868059"/>
                  </a:lnTo>
                  <a:lnTo>
                    <a:pt x="207968" y="896263"/>
                  </a:lnTo>
                  <a:lnTo>
                    <a:pt x="246858" y="920803"/>
                  </a:lnTo>
                  <a:lnTo>
                    <a:pt x="288089" y="941433"/>
                  </a:lnTo>
                  <a:lnTo>
                    <a:pt x="331424" y="957907"/>
                  </a:lnTo>
                  <a:lnTo>
                    <a:pt x="376625" y="969979"/>
                  </a:lnTo>
                  <a:lnTo>
                    <a:pt x="423455" y="977402"/>
                  </a:lnTo>
                  <a:lnTo>
                    <a:pt x="471677" y="979932"/>
                  </a:lnTo>
                  <a:lnTo>
                    <a:pt x="519900" y="977402"/>
                  </a:lnTo>
                  <a:lnTo>
                    <a:pt x="566730" y="969979"/>
                  </a:lnTo>
                  <a:lnTo>
                    <a:pt x="611931" y="957907"/>
                  </a:lnTo>
                  <a:lnTo>
                    <a:pt x="655266" y="941433"/>
                  </a:lnTo>
                  <a:lnTo>
                    <a:pt x="696497" y="920803"/>
                  </a:lnTo>
                  <a:lnTo>
                    <a:pt x="735387" y="896263"/>
                  </a:lnTo>
                  <a:lnTo>
                    <a:pt x="771699" y="868059"/>
                  </a:lnTo>
                  <a:lnTo>
                    <a:pt x="805195" y="836437"/>
                  </a:lnTo>
                  <a:lnTo>
                    <a:pt x="835640" y="801644"/>
                  </a:lnTo>
                  <a:lnTo>
                    <a:pt x="862794" y="763926"/>
                  </a:lnTo>
                  <a:lnTo>
                    <a:pt x="886422" y="723528"/>
                  </a:lnTo>
                  <a:lnTo>
                    <a:pt x="906285" y="680698"/>
                  </a:lnTo>
                  <a:lnTo>
                    <a:pt x="922148" y="635680"/>
                  </a:lnTo>
                  <a:lnTo>
                    <a:pt x="933772" y="588721"/>
                  </a:lnTo>
                  <a:lnTo>
                    <a:pt x="940920" y="540068"/>
                  </a:lnTo>
                  <a:lnTo>
                    <a:pt x="943355" y="489966"/>
                  </a:lnTo>
                  <a:lnTo>
                    <a:pt x="940920" y="439863"/>
                  </a:lnTo>
                  <a:lnTo>
                    <a:pt x="933772" y="391210"/>
                  </a:lnTo>
                  <a:lnTo>
                    <a:pt x="922148" y="344251"/>
                  </a:lnTo>
                  <a:lnTo>
                    <a:pt x="906285" y="299233"/>
                  </a:lnTo>
                  <a:lnTo>
                    <a:pt x="886422" y="256403"/>
                  </a:lnTo>
                  <a:lnTo>
                    <a:pt x="862794" y="216005"/>
                  </a:lnTo>
                  <a:lnTo>
                    <a:pt x="835640" y="178287"/>
                  </a:lnTo>
                  <a:lnTo>
                    <a:pt x="805195" y="143494"/>
                  </a:lnTo>
                  <a:lnTo>
                    <a:pt x="771699" y="111872"/>
                  </a:lnTo>
                  <a:lnTo>
                    <a:pt x="735387" y="83668"/>
                  </a:lnTo>
                  <a:lnTo>
                    <a:pt x="696497" y="59128"/>
                  </a:lnTo>
                  <a:lnTo>
                    <a:pt x="655266" y="38498"/>
                  </a:lnTo>
                  <a:lnTo>
                    <a:pt x="611931" y="22024"/>
                  </a:lnTo>
                  <a:lnTo>
                    <a:pt x="566730" y="9952"/>
                  </a:lnTo>
                  <a:lnTo>
                    <a:pt x="519900" y="2529"/>
                  </a:lnTo>
                  <a:lnTo>
                    <a:pt x="4716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867911" y="4750308"/>
              <a:ext cx="943610" cy="980440"/>
            </a:xfrm>
            <a:custGeom>
              <a:avLst/>
              <a:gdLst/>
              <a:ahLst/>
              <a:cxnLst/>
              <a:rect l="l" t="t" r="r" b="b"/>
              <a:pathLst>
                <a:path w="943610" h="980439">
                  <a:moveTo>
                    <a:pt x="0" y="489966"/>
                  </a:moveTo>
                  <a:lnTo>
                    <a:pt x="2435" y="439863"/>
                  </a:lnTo>
                  <a:lnTo>
                    <a:pt x="9583" y="391210"/>
                  </a:lnTo>
                  <a:lnTo>
                    <a:pt x="21207" y="344251"/>
                  </a:lnTo>
                  <a:lnTo>
                    <a:pt x="37070" y="299233"/>
                  </a:lnTo>
                  <a:lnTo>
                    <a:pt x="56933" y="256403"/>
                  </a:lnTo>
                  <a:lnTo>
                    <a:pt x="80561" y="216005"/>
                  </a:lnTo>
                  <a:lnTo>
                    <a:pt x="107715" y="178287"/>
                  </a:lnTo>
                  <a:lnTo>
                    <a:pt x="138160" y="143494"/>
                  </a:lnTo>
                  <a:lnTo>
                    <a:pt x="171656" y="111872"/>
                  </a:lnTo>
                  <a:lnTo>
                    <a:pt x="207968" y="83668"/>
                  </a:lnTo>
                  <a:lnTo>
                    <a:pt x="246858" y="59128"/>
                  </a:lnTo>
                  <a:lnTo>
                    <a:pt x="288089" y="38498"/>
                  </a:lnTo>
                  <a:lnTo>
                    <a:pt x="331424" y="22024"/>
                  </a:lnTo>
                  <a:lnTo>
                    <a:pt x="376625" y="9952"/>
                  </a:lnTo>
                  <a:lnTo>
                    <a:pt x="423455" y="2529"/>
                  </a:lnTo>
                  <a:lnTo>
                    <a:pt x="471677" y="0"/>
                  </a:lnTo>
                  <a:lnTo>
                    <a:pt x="519900" y="2529"/>
                  </a:lnTo>
                  <a:lnTo>
                    <a:pt x="566730" y="9952"/>
                  </a:lnTo>
                  <a:lnTo>
                    <a:pt x="611931" y="22024"/>
                  </a:lnTo>
                  <a:lnTo>
                    <a:pt x="655266" y="38498"/>
                  </a:lnTo>
                  <a:lnTo>
                    <a:pt x="696497" y="59128"/>
                  </a:lnTo>
                  <a:lnTo>
                    <a:pt x="735387" y="83668"/>
                  </a:lnTo>
                  <a:lnTo>
                    <a:pt x="771699" y="111872"/>
                  </a:lnTo>
                  <a:lnTo>
                    <a:pt x="805195" y="143494"/>
                  </a:lnTo>
                  <a:lnTo>
                    <a:pt x="835640" y="178287"/>
                  </a:lnTo>
                  <a:lnTo>
                    <a:pt x="862794" y="216005"/>
                  </a:lnTo>
                  <a:lnTo>
                    <a:pt x="886422" y="256403"/>
                  </a:lnTo>
                  <a:lnTo>
                    <a:pt x="906285" y="299233"/>
                  </a:lnTo>
                  <a:lnTo>
                    <a:pt x="922148" y="344251"/>
                  </a:lnTo>
                  <a:lnTo>
                    <a:pt x="933772" y="391210"/>
                  </a:lnTo>
                  <a:lnTo>
                    <a:pt x="940920" y="439863"/>
                  </a:lnTo>
                  <a:lnTo>
                    <a:pt x="943355" y="489966"/>
                  </a:lnTo>
                  <a:lnTo>
                    <a:pt x="940920" y="540068"/>
                  </a:lnTo>
                  <a:lnTo>
                    <a:pt x="933772" y="588721"/>
                  </a:lnTo>
                  <a:lnTo>
                    <a:pt x="922148" y="635680"/>
                  </a:lnTo>
                  <a:lnTo>
                    <a:pt x="906285" y="680698"/>
                  </a:lnTo>
                  <a:lnTo>
                    <a:pt x="886422" y="723528"/>
                  </a:lnTo>
                  <a:lnTo>
                    <a:pt x="862794" y="763926"/>
                  </a:lnTo>
                  <a:lnTo>
                    <a:pt x="835640" y="801644"/>
                  </a:lnTo>
                  <a:lnTo>
                    <a:pt x="805195" y="836437"/>
                  </a:lnTo>
                  <a:lnTo>
                    <a:pt x="771699" y="868059"/>
                  </a:lnTo>
                  <a:lnTo>
                    <a:pt x="735387" y="896263"/>
                  </a:lnTo>
                  <a:lnTo>
                    <a:pt x="696497" y="920803"/>
                  </a:lnTo>
                  <a:lnTo>
                    <a:pt x="655266" y="941433"/>
                  </a:lnTo>
                  <a:lnTo>
                    <a:pt x="611931" y="957907"/>
                  </a:lnTo>
                  <a:lnTo>
                    <a:pt x="566730" y="969979"/>
                  </a:lnTo>
                  <a:lnTo>
                    <a:pt x="519900" y="977402"/>
                  </a:lnTo>
                  <a:lnTo>
                    <a:pt x="471677" y="979932"/>
                  </a:lnTo>
                  <a:lnTo>
                    <a:pt x="423455" y="977402"/>
                  </a:lnTo>
                  <a:lnTo>
                    <a:pt x="376625" y="969979"/>
                  </a:lnTo>
                  <a:lnTo>
                    <a:pt x="331424" y="957907"/>
                  </a:lnTo>
                  <a:lnTo>
                    <a:pt x="288089" y="941433"/>
                  </a:lnTo>
                  <a:lnTo>
                    <a:pt x="246858" y="920803"/>
                  </a:lnTo>
                  <a:lnTo>
                    <a:pt x="207968" y="896263"/>
                  </a:lnTo>
                  <a:lnTo>
                    <a:pt x="171656" y="868059"/>
                  </a:lnTo>
                  <a:lnTo>
                    <a:pt x="138160" y="836437"/>
                  </a:lnTo>
                  <a:lnTo>
                    <a:pt x="107715" y="801644"/>
                  </a:lnTo>
                  <a:lnTo>
                    <a:pt x="80561" y="763926"/>
                  </a:lnTo>
                  <a:lnTo>
                    <a:pt x="56933" y="723528"/>
                  </a:lnTo>
                  <a:lnTo>
                    <a:pt x="37070" y="680698"/>
                  </a:lnTo>
                  <a:lnTo>
                    <a:pt x="21207" y="635680"/>
                  </a:lnTo>
                  <a:lnTo>
                    <a:pt x="9583" y="588721"/>
                  </a:lnTo>
                  <a:lnTo>
                    <a:pt x="2435" y="540068"/>
                  </a:lnTo>
                  <a:lnTo>
                    <a:pt x="0" y="489966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260847" y="4750308"/>
              <a:ext cx="943610" cy="980440"/>
            </a:xfrm>
            <a:custGeom>
              <a:avLst/>
              <a:gdLst/>
              <a:ahLst/>
              <a:cxnLst/>
              <a:rect l="l" t="t" r="r" b="b"/>
              <a:pathLst>
                <a:path w="943610" h="980439">
                  <a:moveTo>
                    <a:pt x="471677" y="0"/>
                  </a:moveTo>
                  <a:lnTo>
                    <a:pt x="423455" y="2529"/>
                  </a:lnTo>
                  <a:lnTo>
                    <a:pt x="376625" y="9952"/>
                  </a:lnTo>
                  <a:lnTo>
                    <a:pt x="331424" y="22024"/>
                  </a:lnTo>
                  <a:lnTo>
                    <a:pt x="288089" y="38498"/>
                  </a:lnTo>
                  <a:lnTo>
                    <a:pt x="246858" y="59128"/>
                  </a:lnTo>
                  <a:lnTo>
                    <a:pt x="207968" y="83668"/>
                  </a:lnTo>
                  <a:lnTo>
                    <a:pt x="171656" y="111872"/>
                  </a:lnTo>
                  <a:lnTo>
                    <a:pt x="138160" y="143494"/>
                  </a:lnTo>
                  <a:lnTo>
                    <a:pt x="107715" y="178287"/>
                  </a:lnTo>
                  <a:lnTo>
                    <a:pt x="80561" y="216005"/>
                  </a:lnTo>
                  <a:lnTo>
                    <a:pt x="56933" y="256403"/>
                  </a:lnTo>
                  <a:lnTo>
                    <a:pt x="37070" y="299233"/>
                  </a:lnTo>
                  <a:lnTo>
                    <a:pt x="21207" y="344251"/>
                  </a:lnTo>
                  <a:lnTo>
                    <a:pt x="9583" y="391210"/>
                  </a:lnTo>
                  <a:lnTo>
                    <a:pt x="2435" y="439863"/>
                  </a:lnTo>
                  <a:lnTo>
                    <a:pt x="0" y="489966"/>
                  </a:lnTo>
                  <a:lnTo>
                    <a:pt x="2435" y="540068"/>
                  </a:lnTo>
                  <a:lnTo>
                    <a:pt x="9583" y="588721"/>
                  </a:lnTo>
                  <a:lnTo>
                    <a:pt x="21207" y="635680"/>
                  </a:lnTo>
                  <a:lnTo>
                    <a:pt x="37070" y="680698"/>
                  </a:lnTo>
                  <a:lnTo>
                    <a:pt x="56933" y="723528"/>
                  </a:lnTo>
                  <a:lnTo>
                    <a:pt x="80561" y="763926"/>
                  </a:lnTo>
                  <a:lnTo>
                    <a:pt x="107715" y="801644"/>
                  </a:lnTo>
                  <a:lnTo>
                    <a:pt x="138160" y="836437"/>
                  </a:lnTo>
                  <a:lnTo>
                    <a:pt x="171656" y="868059"/>
                  </a:lnTo>
                  <a:lnTo>
                    <a:pt x="207968" y="896263"/>
                  </a:lnTo>
                  <a:lnTo>
                    <a:pt x="246858" y="920803"/>
                  </a:lnTo>
                  <a:lnTo>
                    <a:pt x="288089" y="941433"/>
                  </a:lnTo>
                  <a:lnTo>
                    <a:pt x="331424" y="957907"/>
                  </a:lnTo>
                  <a:lnTo>
                    <a:pt x="376625" y="969979"/>
                  </a:lnTo>
                  <a:lnTo>
                    <a:pt x="423455" y="977402"/>
                  </a:lnTo>
                  <a:lnTo>
                    <a:pt x="471677" y="979932"/>
                  </a:lnTo>
                  <a:lnTo>
                    <a:pt x="519900" y="977402"/>
                  </a:lnTo>
                  <a:lnTo>
                    <a:pt x="566730" y="969979"/>
                  </a:lnTo>
                  <a:lnTo>
                    <a:pt x="611931" y="957907"/>
                  </a:lnTo>
                  <a:lnTo>
                    <a:pt x="655266" y="941433"/>
                  </a:lnTo>
                  <a:lnTo>
                    <a:pt x="696497" y="920803"/>
                  </a:lnTo>
                  <a:lnTo>
                    <a:pt x="735387" y="896263"/>
                  </a:lnTo>
                  <a:lnTo>
                    <a:pt x="771699" y="868059"/>
                  </a:lnTo>
                  <a:lnTo>
                    <a:pt x="805195" y="836437"/>
                  </a:lnTo>
                  <a:lnTo>
                    <a:pt x="835640" y="801644"/>
                  </a:lnTo>
                  <a:lnTo>
                    <a:pt x="862794" y="763926"/>
                  </a:lnTo>
                  <a:lnTo>
                    <a:pt x="886422" y="723528"/>
                  </a:lnTo>
                  <a:lnTo>
                    <a:pt x="906285" y="680698"/>
                  </a:lnTo>
                  <a:lnTo>
                    <a:pt x="922148" y="635680"/>
                  </a:lnTo>
                  <a:lnTo>
                    <a:pt x="933772" y="588721"/>
                  </a:lnTo>
                  <a:lnTo>
                    <a:pt x="940920" y="540068"/>
                  </a:lnTo>
                  <a:lnTo>
                    <a:pt x="943355" y="489966"/>
                  </a:lnTo>
                  <a:lnTo>
                    <a:pt x="940920" y="439863"/>
                  </a:lnTo>
                  <a:lnTo>
                    <a:pt x="933772" y="391210"/>
                  </a:lnTo>
                  <a:lnTo>
                    <a:pt x="922148" y="344251"/>
                  </a:lnTo>
                  <a:lnTo>
                    <a:pt x="906285" y="299233"/>
                  </a:lnTo>
                  <a:lnTo>
                    <a:pt x="886422" y="256403"/>
                  </a:lnTo>
                  <a:lnTo>
                    <a:pt x="862794" y="216005"/>
                  </a:lnTo>
                  <a:lnTo>
                    <a:pt x="835640" y="178287"/>
                  </a:lnTo>
                  <a:lnTo>
                    <a:pt x="805195" y="143494"/>
                  </a:lnTo>
                  <a:lnTo>
                    <a:pt x="771699" y="111872"/>
                  </a:lnTo>
                  <a:lnTo>
                    <a:pt x="735387" y="83668"/>
                  </a:lnTo>
                  <a:lnTo>
                    <a:pt x="696497" y="59128"/>
                  </a:lnTo>
                  <a:lnTo>
                    <a:pt x="655266" y="38498"/>
                  </a:lnTo>
                  <a:lnTo>
                    <a:pt x="611931" y="22024"/>
                  </a:lnTo>
                  <a:lnTo>
                    <a:pt x="566730" y="9952"/>
                  </a:lnTo>
                  <a:lnTo>
                    <a:pt x="519900" y="2529"/>
                  </a:lnTo>
                  <a:lnTo>
                    <a:pt x="4716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260847" y="4750308"/>
              <a:ext cx="943610" cy="980440"/>
            </a:xfrm>
            <a:custGeom>
              <a:avLst/>
              <a:gdLst/>
              <a:ahLst/>
              <a:cxnLst/>
              <a:rect l="l" t="t" r="r" b="b"/>
              <a:pathLst>
                <a:path w="943610" h="980439">
                  <a:moveTo>
                    <a:pt x="0" y="489966"/>
                  </a:moveTo>
                  <a:lnTo>
                    <a:pt x="2435" y="439863"/>
                  </a:lnTo>
                  <a:lnTo>
                    <a:pt x="9583" y="391210"/>
                  </a:lnTo>
                  <a:lnTo>
                    <a:pt x="21207" y="344251"/>
                  </a:lnTo>
                  <a:lnTo>
                    <a:pt x="37070" y="299233"/>
                  </a:lnTo>
                  <a:lnTo>
                    <a:pt x="56933" y="256403"/>
                  </a:lnTo>
                  <a:lnTo>
                    <a:pt x="80561" y="216005"/>
                  </a:lnTo>
                  <a:lnTo>
                    <a:pt x="107715" y="178287"/>
                  </a:lnTo>
                  <a:lnTo>
                    <a:pt x="138160" y="143494"/>
                  </a:lnTo>
                  <a:lnTo>
                    <a:pt x="171656" y="111872"/>
                  </a:lnTo>
                  <a:lnTo>
                    <a:pt x="207968" y="83668"/>
                  </a:lnTo>
                  <a:lnTo>
                    <a:pt x="246858" y="59128"/>
                  </a:lnTo>
                  <a:lnTo>
                    <a:pt x="288089" y="38498"/>
                  </a:lnTo>
                  <a:lnTo>
                    <a:pt x="331424" y="22024"/>
                  </a:lnTo>
                  <a:lnTo>
                    <a:pt x="376625" y="9952"/>
                  </a:lnTo>
                  <a:lnTo>
                    <a:pt x="423455" y="2529"/>
                  </a:lnTo>
                  <a:lnTo>
                    <a:pt x="471677" y="0"/>
                  </a:lnTo>
                  <a:lnTo>
                    <a:pt x="519900" y="2529"/>
                  </a:lnTo>
                  <a:lnTo>
                    <a:pt x="566730" y="9952"/>
                  </a:lnTo>
                  <a:lnTo>
                    <a:pt x="611931" y="22024"/>
                  </a:lnTo>
                  <a:lnTo>
                    <a:pt x="655266" y="38498"/>
                  </a:lnTo>
                  <a:lnTo>
                    <a:pt x="696497" y="59128"/>
                  </a:lnTo>
                  <a:lnTo>
                    <a:pt x="735387" y="83668"/>
                  </a:lnTo>
                  <a:lnTo>
                    <a:pt x="771699" y="111872"/>
                  </a:lnTo>
                  <a:lnTo>
                    <a:pt x="805195" y="143494"/>
                  </a:lnTo>
                  <a:lnTo>
                    <a:pt x="835640" y="178287"/>
                  </a:lnTo>
                  <a:lnTo>
                    <a:pt x="862794" y="216005"/>
                  </a:lnTo>
                  <a:lnTo>
                    <a:pt x="886422" y="256403"/>
                  </a:lnTo>
                  <a:lnTo>
                    <a:pt x="906285" y="299233"/>
                  </a:lnTo>
                  <a:lnTo>
                    <a:pt x="922148" y="344251"/>
                  </a:lnTo>
                  <a:lnTo>
                    <a:pt x="933772" y="391210"/>
                  </a:lnTo>
                  <a:lnTo>
                    <a:pt x="940920" y="439863"/>
                  </a:lnTo>
                  <a:lnTo>
                    <a:pt x="943355" y="489966"/>
                  </a:lnTo>
                  <a:lnTo>
                    <a:pt x="940920" y="540068"/>
                  </a:lnTo>
                  <a:lnTo>
                    <a:pt x="933772" y="588721"/>
                  </a:lnTo>
                  <a:lnTo>
                    <a:pt x="922148" y="635680"/>
                  </a:lnTo>
                  <a:lnTo>
                    <a:pt x="906285" y="680698"/>
                  </a:lnTo>
                  <a:lnTo>
                    <a:pt x="886422" y="723528"/>
                  </a:lnTo>
                  <a:lnTo>
                    <a:pt x="862794" y="763926"/>
                  </a:lnTo>
                  <a:lnTo>
                    <a:pt x="835640" y="801644"/>
                  </a:lnTo>
                  <a:lnTo>
                    <a:pt x="805195" y="836437"/>
                  </a:lnTo>
                  <a:lnTo>
                    <a:pt x="771699" y="868059"/>
                  </a:lnTo>
                  <a:lnTo>
                    <a:pt x="735387" y="896263"/>
                  </a:lnTo>
                  <a:lnTo>
                    <a:pt x="696497" y="920803"/>
                  </a:lnTo>
                  <a:lnTo>
                    <a:pt x="655266" y="941433"/>
                  </a:lnTo>
                  <a:lnTo>
                    <a:pt x="611931" y="957907"/>
                  </a:lnTo>
                  <a:lnTo>
                    <a:pt x="566730" y="969979"/>
                  </a:lnTo>
                  <a:lnTo>
                    <a:pt x="519900" y="977402"/>
                  </a:lnTo>
                  <a:lnTo>
                    <a:pt x="471677" y="979932"/>
                  </a:lnTo>
                  <a:lnTo>
                    <a:pt x="423455" y="977402"/>
                  </a:lnTo>
                  <a:lnTo>
                    <a:pt x="376625" y="969979"/>
                  </a:lnTo>
                  <a:lnTo>
                    <a:pt x="331424" y="957907"/>
                  </a:lnTo>
                  <a:lnTo>
                    <a:pt x="288089" y="941433"/>
                  </a:lnTo>
                  <a:lnTo>
                    <a:pt x="246858" y="920803"/>
                  </a:lnTo>
                  <a:lnTo>
                    <a:pt x="207968" y="896263"/>
                  </a:lnTo>
                  <a:lnTo>
                    <a:pt x="171656" y="868059"/>
                  </a:lnTo>
                  <a:lnTo>
                    <a:pt x="138160" y="836437"/>
                  </a:lnTo>
                  <a:lnTo>
                    <a:pt x="107715" y="801644"/>
                  </a:lnTo>
                  <a:lnTo>
                    <a:pt x="80561" y="763926"/>
                  </a:lnTo>
                  <a:lnTo>
                    <a:pt x="56933" y="723528"/>
                  </a:lnTo>
                  <a:lnTo>
                    <a:pt x="37070" y="680698"/>
                  </a:lnTo>
                  <a:lnTo>
                    <a:pt x="21207" y="635680"/>
                  </a:lnTo>
                  <a:lnTo>
                    <a:pt x="9583" y="588721"/>
                  </a:lnTo>
                  <a:lnTo>
                    <a:pt x="2435" y="540068"/>
                  </a:lnTo>
                  <a:lnTo>
                    <a:pt x="0" y="489966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399282" y="2722625"/>
              <a:ext cx="2032000" cy="1021080"/>
            </a:xfrm>
            <a:custGeom>
              <a:avLst/>
              <a:gdLst/>
              <a:ahLst/>
              <a:cxnLst/>
              <a:rect l="l" t="t" r="r" b="b"/>
              <a:pathLst>
                <a:path w="2032000" h="1021079">
                  <a:moveTo>
                    <a:pt x="418592" y="38100"/>
                  </a:moveTo>
                  <a:lnTo>
                    <a:pt x="396494" y="27051"/>
                  </a:lnTo>
                  <a:lnTo>
                    <a:pt x="342392" y="0"/>
                  </a:lnTo>
                  <a:lnTo>
                    <a:pt x="342392" y="27051"/>
                  </a:lnTo>
                  <a:lnTo>
                    <a:pt x="0" y="27051"/>
                  </a:lnTo>
                  <a:lnTo>
                    <a:pt x="0" y="49276"/>
                  </a:lnTo>
                  <a:lnTo>
                    <a:pt x="342392" y="49161"/>
                  </a:lnTo>
                  <a:lnTo>
                    <a:pt x="342392" y="76200"/>
                  </a:lnTo>
                  <a:lnTo>
                    <a:pt x="418592" y="38100"/>
                  </a:lnTo>
                  <a:close/>
                </a:path>
                <a:path w="2032000" h="1021079">
                  <a:moveTo>
                    <a:pt x="1837436" y="76200"/>
                  </a:moveTo>
                  <a:lnTo>
                    <a:pt x="1815084" y="65024"/>
                  </a:lnTo>
                  <a:lnTo>
                    <a:pt x="1761236" y="38100"/>
                  </a:lnTo>
                  <a:lnTo>
                    <a:pt x="1761236" y="65036"/>
                  </a:lnTo>
                  <a:lnTo>
                    <a:pt x="1418844" y="65151"/>
                  </a:lnTo>
                  <a:lnTo>
                    <a:pt x="1418844" y="87376"/>
                  </a:lnTo>
                  <a:lnTo>
                    <a:pt x="1761236" y="87261"/>
                  </a:lnTo>
                  <a:lnTo>
                    <a:pt x="1761236" y="114300"/>
                  </a:lnTo>
                  <a:lnTo>
                    <a:pt x="1837436" y="76200"/>
                  </a:lnTo>
                  <a:close/>
                </a:path>
                <a:path w="2032000" h="1021079">
                  <a:moveTo>
                    <a:pt x="2031619" y="1020572"/>
                  </a:moveTo>
                  <a:lnTo>
                    <a:pt x="2016798" y="997077"/>
                  </a:lnTo>
                  <a:lnTo>
                    <a:pt x="1986153" y="948436"/>
                  </a:lnTo>
                  <a:lnTo>
                    <a:pt x="1972208" y="971423"/>
                  </a:lnTo>
                  <a:lnTo>
                    <a:pt x="1224915" y="517779"/>
                  </a:lnTo>
                  <a:lnTo>
                    <a:pt x="1213485" y="536829"/>
                  </a:lnTo>
                  <a:lnTo>
                    <a:pt x="1960664" y="990473"/>
                  </a:lnTo>
                  <a:lnTo>
                    <a:pt x="1946656" y="1013587"/>
                  </a:lnTo>
                  <a:lnTo>
                    <a:pt x="2031619" y="1020572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59104" y="2337943"/>
            <a:ext cx="8026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65" dirty="0">
                <a:latin typeface="Arial MT"/>
                <a:cs typeface="Arial MT"/>
              </a:rPr>
              <a:t>Beans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15187" y="4854651"/>
            <a:ext cx="83883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90" dirty="0">
                <a:latin typeface="Arial MT"/>
                <a:cs typeface="Arial MT"/>
              </a:rPr>
              <a:t>Config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89382" y="2736849"/>
            <a:ext cx="8395335" cy="2775585"/>
          </a:xfrm>
          <a:custGeom>
            <a:avLst/>
            <a:gdLst/>
            <a:ahLst/>
            <a:cxnLst/>
            <a:rect l="l" t="t" r="r" b="b"/>
            <a:pathLst>
              <a:path w="8395335" h="2775585">
                <a:moveTo>
                  <a:pt x="1534795" y="61976"/>
                </a:moveTo>
                <a:lnTo>
                  <a:pt x="1410970" y="0"/>
                </a:lnTo>
                <a:lnTo>
                  <a:pt x="1410970" y="41402"/>
                </a:lnTo>
                <a:lnTo>
                  <a:pt x="91440" y="41275"/>
                </a:lnTo>
                <a:lnTo>
                  <a:pt x="91440" y="82550"/>
                </a:lnTo>
                <a:lnTo>
                  <a:pt x="1410970" y="82550"/>
                </a:lnTo>
                <a:lnTo>
                  <a:pt x="1410970" y="123825"/>
                </a:lnTo>
                <a:lnTo>
                  <a:pt x="1493596" y="82550"/>
                </a:lnTo>
                <a:lnTo>
                  <a:pt x="1534795" y="61976"/>
                </a:lnTo>
                <a:close/>
              </a:path>
              <a:path w="8395335" h="2775585">
                <a:moveTo>
                  <a:pt x="1591945" y="2713736"/>
                </a:moveTo>
                <a:lnTo>
                  <a:pt x="1550581" y="2693035"/>
                </a:lnTo>
                <a:lnTo>
                  <a:pt x="1468120" y="2651760"/>
                </a:lnTo>
                <a:lnTo>
                  <a:pt x="1468120" y="2693035"/>
                </a:lnTo>
                <a:lnTo>
                  <a:pt x="0" y="2693035"/>
                </a:lnTo>
                <a:lnTo>
                  <a:pt x="0" y="2734310"/>
                </a:lnTo>
                <a:lnTo>
                  <a:pt x="1468120" y="2734310"/>
                </a:lnTo>
                <a:lnTo>
                  <a:pt x="1468120" y="2775585"/>
                </a:lnTo>
                <a:lnTo>
                  <a:pt x="1550746" y="2734310"/>
                </a:lnTo>
                <a:lnTo>
                  <a:pt x="1591945" y="2713736"/>
                </a:lnTo>
                <a:close/>
              </a:path>
              <a:path w="8395335" h="2775585">
                <a:moveTo>
                  <a:pt x="8394827" y="742442"/>
                </a:moveTo>
                <a:lnTo>
                  <a:pt x="6220587" y="742442"/>
                </a:lnTo>
                <a:lnTo>
                  <a:pt x="6220587" y="707517"/>
                </a:lnTo>
                <a:lnTo>
                  <a:pt x="6115812" y="759968"/>
                </a:lnTo>
                <a:lnTo>
                  <a:pt x="6220587" y="812292"/>
                </a:lnTo>
                <a:lnTo>
                  <a:pt x="6220587" y="777367"/>
                </a:lnTo>
                <a:lnTo>
                  <a:pt x="8394827" y="777367"/>
                </a:lnTo>
                <a:lnTo>
                  <a:pt x="8394827" y="742442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875776" y="1478280"/>
            <a:ext cx="2927985" cy="4441190"/>
          </a:xfrm>
          <a:prstGeom prst="rect">
            <a:avLst/>
          </a:prstGeom>
          <a:solidFill>
            <a:srgbClr val="6FAC46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50"/>
              </a:spcBef>
            </a:pPr>
            <a:endParaRPr sz="3200">
              <a:latin typeface="Times New Roman"/>
              <a:cs typeface="Times New Roman"/>
            </a:endParaRPr>
          </a:p>
          <a:p>
            <a:pPr marL="942975" marR="334645" indent="-599440">
              <a:lnSpc>
                <a:spcPct val="100000"/>
              </a:lnSpc>
            </a:pPr>
            <a:r>
              <a:rPr sz="3200" spc="165" dirty="0">
                <a:solidFill>
                  <a:srgbClr val="FFFFFF"/>
                </a:solidFill>
                <a:latin typeface="Arial MT"/>
                <a:cs typeface="Arial MT"/>
              </a:rPr>
              <a:t>Application </a:t>
            </a:r>
            <a:r>
              <a:rPr sz="3200" spc="105" dirty="0">
                <a:solidFill>
                  <a:srgbClr val="FFFFFF"/>
                </a:solidFill>
                <a:latin typeface="Arial MT"/>
                <a:cs typeface="Arial MT"/>
              </a:rPr>
              <a:t>Code</a:t>
            </a:r>
            <a:endParaRPr sz="3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2F463-888E-A27C-002F-02293AEA8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7433" y="1755139"/>
            <a:ext cx="9307830" cy="1661993"/>
          </a:xfrm>
        </p:spPr>
        <p:txBody>
          <a:bodyPr/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>
                <a:highlight>
                  <a:srgbClr val="000000"/>
                </a:highlight>
              </a:rPr>
              <a:t>Create object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>
                <a:highlight>
                  <a:srgbClr val="000000"/>
                </a:highlight>
              </a:rPr>
              <a:t>Hold them in memory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>
                <a:highlight>
                  <a:srgbClr val="000000"/>
                </a:highlight>
              </a:rPr>
              <a:t>Inject object into other object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8412514A-14B6-E43A-1BB1-297A0809A8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41425" y="106363"/>
            <a:ext cx="8589963" cy="925512"/>
          </a:xfrm>
          <a:prstGeom prst="rect">
            <a:avLst/>
          </a:prstGeom>
        </p:spPr>
        <p:txBody>
          <a:bodyPr vert="horz" wrap="square" lIns="0" tIns="144703" rIns="0" bIns="0" rtlCol="0">
            <a:spAutoFit/>
          </a:bodyPr>
          <a:lstStyle/>
          <a:p>
            <a:pPr marL="1704339">
              <a:lnSpc>
                <a:spcPct val="100000"/>
              </a:lnSpc>
              <a:spcBef>
                <a:spcPts val="100"/>
              </a:spcBef>
            </a:pPr>
            <a:r>
              <a:rPr sz="4400" b="0" spc="229" dirty="0">
                <a:latin typeface="Arial MT"/>
                <a:cs typeface="Arial MT"/>
              </a:rPr>
              <a:t>Spring</a:t>
            </a:r>
            <a:r>
              <a:rPr sz="4400" b="0" spc="-120" dirty="0">
                <a:latin typeface="Arial MT"/>
                <a:cs typeface="Arial MT"/>
              </a:rPr>
              <a:t> </a:t>
            </a:r>
            <a:r>
              <a:rPr sz="4400" b="0" spc="130" dirty="0">
                <a:latin typeface="Arial MT"/>
                <a:cs typeface="Arial MT"/>
              </a:rPr>
              <a:t>IoC</a:t>
            </a:r>
            <a:r>
              <a:rPr sz="4400" b="0" spc="-105" dirty="0">
                <a:latin typeface="Arial MT"/>
                <a:cs typeface="Arial MT"/>
              </a:rPr>
              <a:t> </a:t>
            </a:r>
            <a:r>
              <a:rPr sz="4400" b="0" spc="210" dirty="0">
                <a:latin typeface="Arial MT"/>
                <a:cs typeface="Arial MT"/>
              </a:rPr>
              <a:t>Container</a:t>
            </a:r>
            <a:endParaRPr sz="44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951892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28366" y="6409553"/>
            <a:ext cx="1025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BFE9E33-5561-4D3E-86ED-1CA56232CA7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5"/>
          </a:xfrm>
        </p:spPr>
        <p:txBody>
          <a:bodyPr>
            <a:normAutofit/>
          </a:bodyPr>
          <a:lstStyle/>
          <a:p>
            <a:pPr marL="339445" indent="-339445">
              <a:spcBef>
                <a:spcPts val="1000"/>
              </a:spcBef>
              <a:buClr>
                <a:srgbClr val="114FFB"/>
              </a:buClr>
              <a:defRPr/>
            </a:pPr>
            <a:r>
              <a:rPr lang="en-US" sz="3524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Types of IOC (Inversion of Control) Container</a:t>
            </a:r>
            <a:endParaRPr lang="en-IN" sz="3524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198" y="1079863"/>
            <a:ext cx="105156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err="1"/>
              <a:t>BeanFactory</a:t>
            </a:r>
            <a:r>
              <a:rPr lang="en-US" sz="3200" dirty="0"/>
              <a:t>: Create objects when requested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err="1"/>
              <a:t>ApplicationContext</a:t>
            </a:r>
            <a:r>
              <a:rPr lang="en-US" sz="3200" dirty="0"/>
              <a:t>: Create objects automatically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679228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28366" y="6409553"/>
            <a:ext cx="1025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BFE9E33-5561-4D3E-86ED-1CA56232CA7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5"/>
          </a:xfrm>
        </p:spPr>
        <p:txBody>
          <a:bodyPr>
            <a:normAutofit/>
          </a:bodyPr>
          <a:lstStyle/>
          <a:p>
            <a:pPr marL="339445" indent="-339445">
              <a:spcBef>
                <a:spcPts val="1000"/>
              </a:spcBef>
              <a:buClr>
                <a:srgbClr val="114FFB"/>
              </a:buClr>
              <a:defRPr/>
            </a:pPr>
            <a:r>
              <a:rPr lang="en-US" sz="3524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Bean Object</a:t>
            </a:r>
            <a:endParaRPr lang="en-IN" sz="3524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199" y="1079863"/>
            <a:ext cx="757428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US" sz="2800" dirty="0"/>
              <a:t>Beans are the objects that form the backbone of our application and are managed by the Spring </a:t>
            </a:r>
            <a:r>
              <a:rPr lang="en-US" sz="2800" dirty="0" err="1"/>
              <a:t>IoC</a:t>
            </a:r>
            <a:r>
              <a:rPr lang="en-US" sz="2800" dirty="0"/>
              <a:t> container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800" dirty="0"/>
              <a:t>Spring </a:t>
            </a:r>
            <a:r>
              <a:rPr lang="en-US" sz="2800" dirty="0" err="1"/>
              <a:t>IoC</a:t>
            </a:r>
            <a:r>
              <a:rPr lang="en-US" sz="2800" dirty="0"/>
              <a:t> container instantiates, assembles, and manages the bean object.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800" dirty="0"/>
              <a:t>The configuration metadata that are supplied to the container are used to create beans object</a:t>
            </a:r>
            <a:endParaRPr lang="en-IN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5666" y="1479277"/>
            <a:ext cx="2353003" cy="424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49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4703" rIns="0" bIns="0" rtlCol="0">
            <a:spAutoFit/>
          </a:bodyPr>
          <a:lstStyle/>
          <a:p>
            <a:pPr marL="1963420">
              <a:lnSpc>
                <a:spcPct val="100000"/>
              </a:lnSpc>
              <a:spcBef>
                <a:spcPts val="100"/>
              </a:spcBef>
            </a:pPr>
            <a:r>
              <a:rPr sz="4400" b="0" spc="195" dirty="0">
                <a:latin typeface="Arial MT"/>
                <a:cs typeface="Arial MT"/>
              </a:rPr>
              <a:t>ApplicationContext</a:t>
            </a:r>
            <a:endParaRPr sz="4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452" y="2217800"/>
            <a:ext cx="11999595" cy="1140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60465">
              <a:lnSpc>
                <a:spcPct val="100000"/>
              </a:lnSpc>
              <a:spcBef>
                <a:spcPts val="95"/>
              </a:spcBef>
            </a:pPr>
            <a:r>
              <a:rPr sz="2800" spc="95" dirty="0">
                <a:solidFill>
                  <a:srgbClr val="00AFEF"/>
                </a:solidFill>
                <a:latin typeface="Arial MT"/>
                <a:cs typeface="Arial MT"/>
              </a:rPr>
              <a:t>ClasspathXMLApplicationContext</a:t>
            </a:r>
            <a:endParaRPr sz="2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300"/>
              </a:spcBef>
            </a:pPr>
            <a:r>
              <a:rPr sz="2600" spc="110" dirty="0">
                <a:solidFill>
                  <a:srgbClr val="00AFEF"/>
                </a:solidFill>
                <a:latin typeface="Arial MT"/>
                <a:cs typeface="Arial MT"/>
              </a:rPr>
              <a:t>AnnotationConfigApplicationContext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20060" y="4564507"/>
            <a:ext cx="59150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90" dirty="0">
                <a:solidFill>
                  <a:srgbClr val="00AFEF"/>
                </a:solidFill>
                <a:latin typeface="Arial MT"/>
                <a:cs typeface="Arial MT"/>
              </a:rPr>
              <a:t>FileSystemXMLApplicationContext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53480" y="977646"/>
            <a:ext cx="487045" cy="3514090"/>
          </a:xfrm>
          <a:custGeom>
            <a:avLst/>
            <a:gdLst/>
            <a:ahLst/>
            <a:cxnLst/>
            <a:rect l="l" t="t" r="r" b="b"/>
            <a:pathLst>
              <a:path w="487045" h="3514090">
                <a:moveTo>
                  <a:pt x="75684" y="111168"/>
                </a:moveTo>
                <a:lnTo>
                  <a:pt x="37843" y="115781"/>
                </a:lnTo>
                <a:lnTo>
                  <a:pt x="448818" y="3513835"/>
                </a:lnTo>
                <a:lnTo>
                  <a:pt x="486664" y="3509264"/>
                </a:lnTo>
                <a:lnTo>
                  <a:pt x="75684" y="111168"/>
                </a:lnTo>
                <a:close/>
              </a:path>
              <a:path w="487045" h="3514090">
                <a:moveTo>
                  <a:pt x="43053" y="0"/>
                </a:moveTo>
                <a:lnTo>
                  <a:pt x="0" y="120395"/>
                </a:lnTo>
                <a:lnTo>
                  <a:pt x="37843" y="115781"/>
                </a:lnTo>
                <a:lnTo>
                  <a:pt x="35560" y="96900"/>
                </a:lnTo>
                <a:lnTo>
                  <a:pt x="73406" y="92328"/>
                </a:lnTo>
                <a:lnTo>
                  <a:pt x="104128" y="92328"/>
                </a:lnTo>
                <a:lnTo>
                  <a:pt x="43053" y="0"/>
                </a:lnTo>
                <a:close/>
              </a:path>
              <a:path w="487045" h="3514090">
                <a:moveTo>
                  <a:pt x="73406" y="92328"/>
                </a:moveTo>
                <a:lnTo>
                  <a:pt x="35560" y="96900"/>
                </a:lnTo>
                <a:lnTo>
                  <a:pt x="37843" y="115781"/>
                </a:lnTo>
                <a:lnTo>
                  <a:pt x="75684" y="111168"/>
                </a:lnTo>
                <a:lnTo>
                  <a:pt x="73406" y="92328"/>
                </a:lnTo>
                <a:close/>
              </a:path>
              <a:path w="487045" h="3514090">
                <a:moveTo>
                  <a:pt x="104128" y="92328"/>
                </a:moveTo>
                <a:lnTo>
                  <a:pt x="73406" y="92328"/>
                </a:lnTo>
                <a:lnTo>
                  <a:pt x="75684" y="111168"/>
                </a:lnTo>
                <a:lnTo>
                  <a:pt x="113538" y="106552"/>
                </a:lnTo>
                <a:lnTo>
                  <a:pt x="104128" y="9232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24860" y="977645"/>
            <a:ext cx="5163820" cy="1838960"/>
          </a:xfrm>
          <a:custGeom>
            <a:avLst/>
            <a:gdLst/>
            <a:ahLst/>
            <a:cxnLst/>
            <a:rect l="l" t="t" r="r" b="b"/>
            <a:pathLst>
              <a:path w="5163820" h="1838960">
                <a:moveTo>
                  <a:pt x="1839849" y="0"/>
                </a:moveTo>
                <a:lnTo>
                  <a:pt x="1718691" y="40386"/>
                </a:lnTo>
                <a:lnTo>
                  <a:pt x="1745602" y="67310"/>
                </a:lnTo>
                <a:lnTo>
                  <a:pt x="0" y="1811782"/>
                </a:lnTo>
                <a:lnTo>
                  <a:pt x="26924" y="1838706"/>
                </a:lnTo>
                <a:lnTo>
                  <a:pt x="1772526" y="94234"/>
                </a:lnTo>
                <a:lnTo>
                  <a:pt x="1799463" y="121158"/>
                </a:lnTo>
                <a:lnTo>
                  <a:pt x="1821891" y="53848"/>
                </a:lnTo>
                <a:lnTo>
                  <a:pt x="1839849" y="0"/>
                </a:lnTo>
                <a:close/>
              </a:path>
              <a:path w="5163820" h="1838960">
                <a:moveTo>
                  <a:pt x="5163312" y="1084072"/>
                </a:moveTo>
                <a:lnTo>
                  <a:pt x="3221405" y="37515"/>
                </a:lnTo>
                <a:lnTo>
                  <a:pt x="3226295" y="28448"/>
                </a:lnTo>
                <a:lnTo>
                  <a:pt x="3239516" y="3937"/>
                </a:lnTo>
                <a:lnTo>
                  <a:pt x="3111754" y="0"/>
                </a:lnTo>
                <a:lnTo>
                  <a:pt x="3185287" y="104521"/>
                </a:lnTo>
                <a:lnTo>
                  <a:pt x="3203346" y="71031"/>
                </a:lnTo>
                <a:lnTo>
                  <a:pt x="5145278" y="1117600"/>
                </a:lnTo>
                <a:lnTo>
                  <a:pt x="5163312" y="1084072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2771" y="531317"/>
            <a:ext cx="522668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0" spc="155" dirty="0">
                <a:latin typeface="Arial MT"/>
                <a:cs typeface="Arial MT"/>
              </a:rPr>
              <a:t>What</a:t>
            </a:r>
            <a:r>
              <a:rPr sz="5400" b="0" spc="-140" dirty="0">
                <a:latin typeface="Arial MT"/>
                <a:cs typeface="Arial MT"/>
              </a:rPr>
              <a:t> </a:t>
            </a:r>
            <a:r>
              <a:rPr sz="5400" b="0" spc="229" dirty="0">
                <a:latin typeface="Arial MT"/>
                <a:cs typeface="Arial MT"/>
              </a:rPr>
              <a:t>is</a:t>
            </a:r>
            <a:r>
              <a:rPr sz="5400" b="0" spc="-140" dirty="0">
                <a:latin typeface="Arial MT"/>
                <a:cs typeface="Arial MT"/>
              </a:rPr>
              <a:t> </a:t>
            </a:r>
            <a:r>
              <a:rPr sz="5400" b="0" spc="250" dirty="0">
                <a:latin typeface="Arial MT"/>
                <a:cs typeface="Arial MT"/>
              </a:rPr>
              <a:t>Spring?</a:t>
            </a:r>
            <a:endParaRPr sz="54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74115" marR="810895" indent="-707390">
              <a:lnSpc>
                <a:spcPct val="100000"/>
              </a:lnSpc>
              <a:spcBef>
                <a:spcPts val="95"/>
              </a:spcBef>
            </a:pPr>
            <a:r>
              <a:rPr sz="2800" spc="145" dirty="0">
                <a:solidFill>
                  <a:srgbClr val="000000"/>
                </a:solidFill>
              </a:rPr>
              <a:t>Spring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spc="120" dirty="0">
                <a:solidFill>
                  <a:srgbClr val="000000"/>
                </a:solidFill>
              </a:rPr>
              <a:t>is</a:t>
            </a:r>
            <a:r>
              <a:rPr sz="2800" spc="-70" dirty="0">
                <a:solidFill>
                  <a:srgbClr val="000000"/>
                </a:solidFill>
              </a:rPr>
              <a:t> </a:t>
            </a:r>
            <a:r>
              <a:rPr sz="2800" spc="90" dirty="0">
                <a:solidFill>
                  <a:srgbClr val="000000"/>
                </a:solidFill>
              </a:rPr>
              <a:t>a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spc="114" dirty="0">
                <a:solidFill>
                  <a:srgbClr val="000000"/>
                </a:solidFill>
              </a:rPr>
              <a:t>Dependency</a:t>
            </a:r>
            <a:r>
              <a:rPr sz="2800" spc="-40" dirty="0">
                <a:solidFill>
                  <a:srgbClr val="000000"/>
                </a:solidFill>
              </a:rPr>
              <a:t> </a:t>
            </a:r>
            <a:r>
              <a:rPr sz="2800" spc="135" dirty="0">
                <a:solidFill>
                  <a:srgbClr val="000000"/>
                </a:solidFill>
              </a:rPr>
              <a:t>Injection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spc="150" dirty="0">
                <a:solidFill>
                  <a:srgbClr val="000000"/>
                </a:solidFill>
              </a:rPr>
              <a:t>framework</a:t>
            </a:r>
            <a:r>
              <a:rPr sz="2800" spc="-45" dirty="0">
                <a:solidFill>
                  <a:srgbClr val="000000"/>
                </a:solidFill>
              </a:rPr>
              <a:t> </a:t>
            </a:r>
            <a:r>
              <a:rPr sz="2800" spc="135" dirty="0">
                <a:solidFill>
                  <a:srgbClr val="000000"/>
                </a:solidFill>
              </a:rPr>
              <a:t>to </a:t>
            </a:r>
            <a:r>
              <a:rPr sz="2800" spc="100" dirty="0">
                <a:solidFill>
                  <a:srgbClr val="000000"/>
                </a:solidFill>
              </a:rPr>
              <a:t>make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spc="70" dirty="0">
                <a:solidFill>
                  <a:srgbClr val="000000"/>
                </a:solidFill>
              </a:rPr>
              <a:t>java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spc="130" dirty="0">
                <a:solidFill>
                  <a:srgbClr val="000000"/>
                </a:solidFill>
              </a:rPr>
              <a:t>application</a:t>
            </a:r>
            <a:r>
              <a:rPr sz="2800" spc="-35" dirty="0">
                <a:solidFill>
                  <a:srgbClr val="000000"/>
                </a:solidFill>
              </a:rPr>
              <a:t> </a:t>
            </a:r>
            <a:r>
              <a:rPr sz="2800" spc="110" dirty="0">
                <a:solidFill>
                  <a:srgbClr val="000000"/>
                </a:solidFill>
              </a:rPr>
              <a:t>loosely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spc="135" dirty="0">
                <a:solidFill>
                  <a:srgbClr val="000000"/>
                </a:solidFill>
              </a:rPr>
              <a:t>coupled.</a:t>
            </a:r>
            <a:endParaRPr sz="2800"/>
          </a:p>
          <a:p>
            <a:pPr>
              <a:lnSpc>
                <a:spcPct val="100000"/>
              </a:lnSpc>
              <a:spcBef>
                <a:spcPts val="705"/>
              </a:spcBef>
            </a:pPr>
            <a:endParaRPr sz="2800"/>
          </a:p>
          <a:p>
            <a:pPr marL="2620010" marR="730885" indent="-2607945">
              <a:lnSpc>
                <a:spcPct val="100000"/>
              </a:lnSpc>
            </a:pPr>
            <a:r>
              <a:rPr sz="2800" spc="145" dirty="0">
                <a:solidFill>
                  <a:srgbClr val="000000"/>
                </a:solidFill>
              </a:rPr>
              <a:t>Spring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spc="145" dirty="0">
                <a:solidFill>
                  <a:srgbClr val="000000"/>
                </a:solidFill>
              </a:rPr>
              <a:t>framework</a:t>
            </a:r>
            <a:r>
              <a:rPr sz="2800" spc="-35" dirty="0">
                <a:solidFill>
                  <a:srgbClr val="000000"/>
                </a:solidFill>
              </a:rPr>
              <a:t> </a:t>
            </a:r>
            <a:r>
              <a:rPr sz="2800" spc="100" dirty="0">
                <a:solidFill>
                  <a:srgbClr val="000000"/>
                </a:solidFill>
              </a:rPr>
              <a:t>makes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spc="135" dirty="0">
                <a:solidFill>
                  <a:srgbClr val="000000"/>
                </a:solidFill>
              </a:rPr>
              <a:t>the</a:t>
            </a:r>
            <a:r>
              <a:rPr sz="2800" spc="-65" dirty="0">
                <a:solidFill>
                  <a:srgbClr val="000000"/>
                </a:solidFill>
              </a:rPr>
              <a:t> </a:t>
            </a:r>
            <a:r>
              <a:rPr sz="2800" spc="95" dirty="0">
                <a:solidFill>
                  <a:srgbClr val="000000"/>
                </a:solidFill>
              </a:rPr>
              <a:t>easy</a:t>
            </a:r>
            <a:r>
              <a:rPr sz="2800" spc="-45" dirty="0">
                <a:solidFill>
                  <a:srgbClr val="000000"/>
                </a:solidFill>
              </a:rPr>
              <a:t> </a:t>
            </a:r>
            <a:r>
              <a:rPr sz="2800" spc="114" dirty="0">
                <a:solidFill>
                  <a:srgbClr val="000000"/>
                </a:solidFill>
              </a:rPr>
              <a:t>development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spc="114" dirty="0">
                <a:solidFill>
                  <a:srgbClr val="000000"/>
                </a:solidFill>
              </a:rPr>
              <a:t>of </a:t>
            </a:r>
            <a:r>
              <a:rPr sz="2800" spc="55" dirty="0">
                <a:solidFill>
                  <a:srgbClr val="000000"/>
                </a:solidFill>
              </a:rPr>
              <a:t>JavaEE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spc="120" dirty="0">
                <a:solidFill>
                  <a:srgbClr val="000000"/>
                </a:solidFill>
              </a:rPr>
              <a:t>application.</a:t>
            </a:r>
            <a:endParaRPr sz="2800"/>
          </a:p>
          <a:p>
            <a:pPr>
              <a:lnSpc>
                <a:spcPct val="100000"/>
              </a:lnSpc>
              <a:spcBef>
                <a:spcPts val="690"/>
              </a:spcBef>
            </a:pPr>
            <a:endParaRPr sz="2800"/>
          </a:p>
          <a:p>
            <a:pPr marL="219710">
              <a:lnSpc>
                <a:spcPct val="100000"/>
              </a:lnSpc>
            </a:pPr>
            <a:r>
              <a:rPr sz="3600" spc="200" dirty="0"/>
              <a:t>It</a:t>
            </a:r>
            <a:r>
              <a:rPr sz="3600" spc="-110" dirty="0"/>
              <a:t> </a:t>
            </a:r>
            <a:r>
              <a:rPr sz="3600" spc="175" dirty="0"/>
              <a:t>was</a:t>
            </a:r>
            <a:r>
              <a:rPr sz="3600" spc="-114" dirty="0"/>
              <a:t> </a:t>
            </a:r>
            <a:r>
              <a:rPr sz="3600" b="1" dirty="0">
                <a:latin typeface="Arial"/>
                <a:cs typeface="Arial"/>
              </a:rPr>
              <a:t>developed</a:t>
            </a:r>
            <a:r>
              <a:rPr sz="3600" b="1" spc="-145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by</a:t>
            </a:r>
            <a:r>
              <a:rPr sz="3600" b="1" spc="-130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Rod</a:t>
            </a:r>
            <a:r>
              <a:rPr sz="3600" b="1" spc="-130" dirty="0">
                <a:latin typeface="Arial"/>
                <a:cs typeface="Arial"/>
              </a:rPr>
              <a:t> </a:t>
            </a:r>
            <a:r>
              <a:rPr sz="3600" b="1" spc="-20" dirty="0">
                <a:latin typeface="Arial"/>
                <a:cs typeface="Arial"/>
              </a:rPr>
              <a:t>Johnson</a:t>
            </a:r>
            <a:r>
              <a:rPr sz="3600" b="1" spc="-145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in</a:t>
            </a:r>
            <a:r>
              <a:rPr sz="3600" b="1" spc="-105" dirty="0">
                <a:latin typeface="Arial"/>
                <a:cs typeface="Arial"/>
              </a:rPr>
              <a:t> </a:t>
            </a:r>
            <a:r>
              <a:rPr sz="3600" b="1" spc="95" dirty="0">
                <a:latin typeface="Arial"/>
                <a:cs typeface="Arial"/>
              </a:rPr>
              <a:t>2003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31411" y="266723"/>
            <a:ext cx="2294968" cy="144164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224009" y="6447012"/>
            <a:ext cx="2686685" cy="290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100" dirty="0">
                <a:solidFill>
                  <a:srgbClr val="FFFFFF"/>
                </a:solidFill>
                <a:latin typeface="Arial MT"/>
                <a:cs typeface="Arial MT"/>
              </a:rPr>
              <a:t>Learncodewith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Arial MT"/>
                <a:cs typeface="Arial MT"/>
              </a:rPr>
              <a:t>Durgesh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69260" y="2617089"/>
            <a:ext cx="725297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0" spc="229" dirty="0">
                <a:latin typeface="Arial MT"/>
                <a:cs typeface="Arial MT"/>
              </a:rPr>
              <a:t>Dependency</a:t>
            </a:r>
            <a:r>
              <a:rPr sz="5400" b="0" spc="-95" dirty="0">
                <a:latin typeface="Arial MT"/>
                <a:cs typeface="Arial MT"/>
              </a:rPr>
              <a:t> </a:t>
            </a:r>
            <a:r>
              <a:rPr sz="5400" b="0" spc="280" dirty="0">
                <a:latin typeface="Arial MT"/>
                <a:cs typeface="Arial MT"/>
              </a:rPr>
              <a:t>Injection</a:t>
            </a:r>
            <a:endParaRPr sz="54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9600" y="3558476"/>
            <a:ext cx="2692908" cy="160324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224009" y="6447012"/>
            <a:ext cx="2686685" cy="290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100" dirty="0">
                <a:solidFill>
                  <a:srgbClr val="FFFFFF"/>
                </a:solidFill>
                <a:latin typeface="Arial MT"/>
                <a:cs typeface="Arial MT"/>
              </a:rPr>
              <a:t>Learncodewith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Arial MT"/>
                <a:cs typeface="Arial MT"/>
              </a:rPr>
              <a:t>Durgesh</a:t>
            </a:r>
            <a:endParaRPr sz="18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28366" y="6409553"/>
            <a:ext cx="1025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BFE9E33-5561-4D3E-86ED-1CA56232CA7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5"/>
          </a:xfrm>
        </p:spPr>
        <p:txBody>
          <a:bodyPr>
            <a:normAutofit/>
          </a:bodyPr>
          <a:lstStyle/>
          <a:p>
            <a:pPr marL="339445" indent="-339445">
              <a:spcBef>
                <a:spcPts val="1000"/>
              </a:spcBef>
              <a:buClr>
                <a:srgbClr val="114FFB"/>
              </a:buClr>
              <a:defRPr/>
            </a:pPr>
            <a:r>
              <a:rPr lang="en-US" sz="3524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Dependency Injection</a:t>
            </a:r>
            <a:endParaRPr lang="en-IN" sz="3524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8199" y="1010652"/>
            <a:ext cx="10515601" cy="3890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sz="2800" dirty="0"/>
              <a:t>It is design pattern which removes the dependency from the programming code, that makes the application easy to manage and test. 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sz="2800" dirty="0"/>
              <a:t>Dependency Injection </a:t>
            </a:r>
            <a:r>
              <a:rPr lang="en-US" sz="2800"/>
              <a:t>make sure </a:t>
            </a:r>
            <a:r>
              <a:rPr lang="en-US" sz="2800" dirty="0"/>
              <a:t>programing code loosely coupled, which mean change in implementation does not affects the user.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716245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31411" y="266723"/>
            <a:ext cx="2294968" cy="144164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703070" y="428955"/>
            <a:ext cx="725487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0" spc="225" dirty="0">
                <a:latin typeface="Arial MT"/>
                <a:cs typeface="Arial MT"/>
              </a:rPr>
              <a:t>Dependency</a:t>
            </a:r>
            <a:r>
              <a:rPr sz="5400" b="0" spc="-85" dirty="0">
                <a:latin typeface="Arial MT"/>
                <a:cs typeface="Arial MT"/>
              </a:rPr>
              <a:t> </a:t>
            </a:r>
            <a:r>
              <a:rPr sz="5400" b="0" spc="280" dirty="0">
                <a:latin typeface="Arial MT"/>
                <a:cs typeface="Arial MT"/>
              </a:rPr>
              <a:t>Injection</a:t>
            </a:r>
            <a:endParaRPr sz="5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6978" y="1968245"/>
            <a:ext cx="2028189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65" dirty="0">
                <a:latin typeface="Arial MT"/>
                <a:cs typeface="Arial MT"/>
              </a:rPr>
              <a:t>class</a:t>
            </a:r>
            <a:r>
              <a:rPr sz="3200" spc="-185" dirty="0">
                <a:latin typeface="Arial MT"/>
                <a:cs typeface="Arial MT"/>
              </a:rPr>
              <a:t> </a:t>
            </a:r>
            <a:r>
              <a:rPr sz="3200" spc="-300" dirty="0">
                <a:latin typeface="Arial MT"/>
                <a:cs typeface="Arial MT"/>
              </a:rPr>
              <a:t>Student</a:t>
            </a:r>
            <a:endParaRPr sz="3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3200" spc="-50" dirty="0">
                <a:latin typeface="Arial MT"/>
                <a:cs typeface="Arial MT"/>
              </a:rPr>
              <a:t>{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81352" y="3431540"/>
            <a:ext cx="2625725" cy="1489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15" dirty="0">
                <a:latin typeface="Arial MT"/>
                <a:cs typeface="Arial MT"/>
              </a:rPr>
              <a:t>int</a:t>
            </a:r>
            <a:r>
              <a:rPr sz="3200" spc="-135" dirty="0">
                <a:latin typeface="Arial MT"/>
                <a:cs typeface="Arial MT"/>
              </a:rPr>
              <a:t> </a:t>
            </a:r>
            <a:r>
              <a:rPr sz="3200" spc="-25" dirty="0">
                <a:latin typeface="Arial MT"/>
                <a:cs typeface="Arial MT"/>
              </a:rPr>
              <a:t>id;</a:t>
            </a:r>
            <a:endParaRPr sz="32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sz="3200" spc="-254" dirty="0">
                <a:latin typeface="Arial MT"/>
                <a:cs typeface="Arial MT"/>
              </a:rPr>
              <a:t>String</a:t>
            </a:r>
            <a:r>
              <a:rPr sz="3200" spc="-175" dirty="0">
                <a:latin typeface="Arial MT"/>
                <a:cs typeface="Arial MT"/>
              </a:rPr>
              <a:t> </a:t>
            </a:r>
            <a:r>
              <a:rPr sz="3200" spc="-345" dirty="0">
                <a:latin typeface="Arial MT"/>
                <a:cs typeface="Arial MT"/>
              </a:rPr>
              <a:t>name; </a:t>
            </a:r>
            <a:r>
              <a:rPr sz="3200" spc="-305" dirty="0">
                <a:latin typeface="Arial MT"/>
                <a:cs typeface="Arial MT"/>
              </a:rPr>
              <a:t>Address</a:t>
            </a:r>
            <a:r>
              <a:rPr sz="3200" spc="-165" dirty="0">
                <a:latin typeface="Arial MT"/>
                <a:cs typeface="Arial MT"/>
              </a:rPr>
              <a:t> </a:t>
            </a:r>
            <a:r>
              <a:rPr sz="3200" spc="-290" dirty="0">
                <a:latin typeface="Arial MT"/>
                <a:cs typeface="Arial MT"/>
              </a:rPr>
              <a:t>address;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6978" y="5382259"/>
            <a:ext cx="13716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45" dirty="0">
                <a:latin typeface="Arial MT"/>
                <a:cs typeface="Arial MT"/>
              </a:rPr>
              <a:t>}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43468" y="2256789"/>
            <a:ext cx="3092450" cy="34404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65" dirty="0">
                <a:latin typeface="Arial MT"/>
                <a:cs typeface="Arial MT"/>
              </a:rPr>
              <a:t>class</a:t>
            </a:r>
            <a:r>
              <a:rPr sz="3200" spc="-330" dirty="0">
                <a:latin typeface="Arial MT"/>
                <a:cs typeface="Arial MT"/>
              </a:rPr>
              <a:t> </a:t>
            </a:r>
            <a:r>
              <a:rPr sz="3200" spc="-320" dirty="0">
                <a:latin typeface="Arial MT"/>
                <a:cs typeface="Arial MT"/>
              </a:rPr>
              <a:t>Address</a:t>
            </a:r>
            <a:endParaRPr sz="3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3200" spc="-50" dirty="0">
                <a:latin typeface="Arial MT"/>
                <a:cs typeface="Arial MT"/>
              </a:rPr>
              <a:t>{</a:t>
            </a:r>
            <a:endParaRPr sz="3200">
              <a:latin typeface="Arial MT"/>
              <a:cs typeface="Arial MT"/>
            </a:endParaRPr>
          </a:p>
          <a:p>
            <a:pPr marL="927100" marR="5080">
              <a:lnSpc>
                <a:spcPct val="100000"/>
              </a:lnSpc>
            </a:pPr>
            <a:r>
              <a:rPr sz="3200" spc="-254" dirty="0">
                <a:latin typeface="Arial MT"/>
                <a:cs typeface="Arial MT"/>
              </a:rPr>
              <a:t>String</a:t>
            </a:r>
            <a:r>
              <a:rPr sz="3200" spc="-170" dirty="0">
                <a:latin typeface="Arial MT"/>
                <a:cs typeface="Arial MT"/>
              </a:rPr>
              <a:t> </a:t>
            </a:r>
            <a:r>
              <a:rPr sz="3200" spc="-100" dirty="0">
                <a:latin typeface="Arial MT"/>
                <a:cs typeface="Arial MT"/>
              </a:rPr>
              <a:t>street; </a:t>
            </a:r>
            <a:r>
              <a:rPr sz="3200" spc="-254" dirty="0">
                <a:latin typeface="Arial MT"/>
                <a:cs typeface="Arial MT"/>
              </a:rPr>
              <a:t>String</a:t>
            </a:r>
            <a:r>
              <a:rPr sz="3200" spc="-170" dirty="0">
                <a:latin typeface="Arial MT"/>
                <a:cs typeface="Arial MT"/>
              </a:rPr>
              <a:t> </a:t>
            </a:r>
            <a:r>
              <a:rPr sz="3200" spc="-20" dirty="0">
                <a:latin typeface="Arial MT"/>
                <a:cs typeface="Arial MT"/>
              </a:rPr>
              <a:t>city; </a:t>
            </a:r>
            <a:r>
              <a:rPr sz="3200" spc="-254" dirty="0">
                <a:latin typeface="Arial MT"/>
                <a:cs typeface="Arial MT"/>
              </a:rPr>
              <a:t>String</a:t>
            </a:r>
            <a:r>
              <a:rPr sz="3200" spc="-175" dirty="0">
                <a:latin typeface="Arial MT"/>
                <a:cs typeface="Arial MT"/>
              </a:rPr>
              <a:t> </a:t>
            </a:r>
            <a:r>
              <a:rPr sz="3200" spc="-80" dirty="0">
                <a:latin typeface="Arial MT"/>
                <a:cs typeface="Arial MT"/>
              </a:rPr>
              <a:t>state; </a:t>
            </a:r>
            <a:r>
              <a:rPr sz="3200" spc="-254" dirty="0">
                <a:latin typeface="Arial MT"/>
                <a:cs typeface="Arial MT"/>
              </a:rPr>
              <a:t>String</a:t>
            </a:r>
            <a:r>
              <a:rPr sz="3200" spc="-170" dirty="0">
                <a:latin typeface="Arial MT"/>
                <a:cs typeface="Arial MT"/>
              </a:rPr>
              <a:t> </a:t>
            </a:r>
            <a:r>
              <a:rPr sz="3200" spc="-270" dirty="0">
                <a:latin typeface="Arial MT"/>
                <a:cs typeface="Arial MT"/>
              </a:rPr>
              <a:t>country;</a:t>
            </a:r>
            <a:endParaRPr sz="3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200" spc="-50" dirty="0">
                <a:latin typeface="Arial MT"/>
                <a:cs typeface="Arial MT"/>
              </a:rPr>
              <a:t>}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912602" y="3433698"/>
            <a:ext cx="828675" cy="104775"/>
          </a:xfrm>
          <a:custGeom>
            <a:avLst/>
            <a:gdLst/>
            <a:ahLst/>
            <a:cxnLst/>
            <a:rect l="l" t="t" r="r" b="b"/>
            <a:pathLst>
              <a:path w="828675" h="104775">
                <a:moveTo>
                  <a:pt x="104775" y="0"/>
                </a:moveTo>
                <a:lnTo>
                  <a:pt x="0" y="52450"/>
                </a:lnTo>
                <a:lnTo>
                  <a:pt x="104775" y="104775"/>
                </a:lnTo>
                <a:lnTo>
                  <a:pt x="104775" y="69850"/>
                </a:lnTo>
                <a:lnTo>
                  <a:pt x="87375" y="69850"/>
                </a:lnTo>
                <a:lnTo>
                  <a:pt x="87375" y="34925"/>
                </a:lnTo>
                <a:lnTo>
                  <a:pt x="104775" y="34925"/>
                </a:lnTo>
                <a:lnTo>
                  <a:pt x="104775" y="0"/>
                </a:lnTo>
                <a:close/>
              </a:path>
              <a:path w="828675" h="104775">
                <a:moveTo>
                  <a:pt x="104775" y="34925"/>
                </a:moveTo>
                <a:lnTo>
                  <a:pt x="87375" y="34925"/>
                </a:lnTo>
                <a:lnTo>
                  <a:pt x="87375" y="69850"/>
                </a:lnTo>
                <a:lnTo>
                  <a:pt x="104775" y="69850"/>
                </a:lnTo>
                <a:lnTo>
                  <a:pt x="104775" y="34925"/>
                </a:lnTo>
                <a:close/>
              </a:path>
              <a:path w="828675" h="104775">
                <a:moveTo>
                  <a:pt x="828675" y="34925"/>
                </a:moveTo>
                <a:lnTo>
                  <a:pt x="104775" y="34925"/>
                </a:lnTo>
                <a:lnTo>
                  <a:pt x="104775" y="69850"/>
                </a:lnTo>
                <a:lnTo>
                  <a:pt x="828675" y="69850"/>
                </a:lnTo>
                <a:lnTo>
                  <a:pt x="828675" y="3492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912602" y="3907663"/>
            <a:ext cx="828675" cy="104775"/>
          </a:xfrm>
          <a:custGeom>
            <a:avLst/>
            <a:gdLst/>
            <a:ahLst/>
            <a:cxnLst/>
            <a:rect l="l" t="t" r="r" b="b"/>
            <a:pathLst>
              <a:path w="828675" h="104775">
                <a:moveTo>
                  <a:pt x="104775" y="0"/>
                </a:moveTo>
                <a:lnTo>
                  <a:pt x="0" y="52450"/>
                </a:lnTo>
                <a:lnTo>
                  <a:pt x="104775" y="104775"/>
                </a:lnTo>
                <a:lnTo>
                  <a:pt x="104775" y="69850"/>
                </a:lnTo>
                <a:lnTo>
                  <a:pt x="87375" y="69850"/>
                </a:lnTo>
                <a:lnTo>
                  <a:pt x="87375" y="34925"/>
                </a:lnTo>
                <a:lnTo>
                  <a:pt x="104775" y="34925"/>
                </a:lnTo>
                <a:lnTo>
                  <a:pt x="104775" y="0"/>
                </a:lnTo>
                <a:close/>
              </a:path>
              <a:path w="828675" h="104775">
                <a:moveTo>
                  <a:pt x="104775" y="34925"/>
                </a:moveTo>
                <a:lnTo>
                  <a:pt x="87375" y="34925"/>
                </a:lnTo>
                <a:lnTo>
                  <a:pt x="87375" y="69850"/>
                </a:lnTo>
                <a:lnTo>
                  <a:pt x="104775" y="69850"/>
                </a:lnTo>
                <a:lnTo>
                  <a:pt x="104775" y="34925"/>
                </a:lnTo>
                <a:close/>
              </a:path>
              <a:path w="828675" h="104775">
                <a:moveTo>
                  <a:pt x="828675" y="34925"/>
                </a:moveTo>
                <a:lnTo>
                  <a:pt x="104775" y="34925"/>
                </a:lnTo>
                <a:lnTo>
                  <a:pt x="104775" y="69850"/>
                </a:lnTo>
                <a:lnTo>
                  <a:pt x="828675" y="69850"/>
                </a:lnTo>
                <a:lnTo>
                  <a:pt x="828675" y="3492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912602" y="4381627"/>
            <a:ext cx="828675" cy="104775"/>
          </a:xfrm>
          <a:custGeom>
            <a:avLst/>
            <a:gdLst/>
            <a:ahLst/>
            <a:cxnLst/>
            <a:rect l="l" t="t" r="r" b="b"/>
            <a:pathLst>
              <a:path w="828675" h="104775">
                <a:moveTo>
                  <a:pt x="104775" y="0"/>
                </a:moveTo>
                <a:lnTo>
                  <a:pt x="0" y="52450"/>
                </a:lnTo>
                <a:lnTo>
                  <a:pt x="104775" y="104775"/>
                </a:lnTo>
                <a:lnTo>
                  <a:pt x="104775" y="69850"/>
                </a:lnTo>
                <a:lnTo>
                  <a:pt x="87375" y="69850"/>
                </a:lnTo>
                <a:lnTo>
                  <a:pt x="87375" y="34925"/>
                </a:lnTo>
                <a:lnTo>
                  <a:pt x="104775" y="34925"/>
                </a:lnTo>
                <a:lnTo>
                  <a:pt x="104775" y="0"/>
                </a:lnTo>
                <a:close/>
              </a:path>
              <a:path w="828675" h="104775">
                <a:moveTo>
                  <a:pt x="104775" y="34925"/>
                </a:moveTo>
                <a:lnTo>
                  <a:pt x="87375" y="34925"/>
                </a:lnTo>
                <a:lnTo>
                  <a:pt x="87375" y="69850"/>
                </a:lnTo>
                <a:lnTo>
                  <a:pt x="104775" y="69850"/>
                </a:lnTo>
                <a:lnTo>
                  <a:pt x="104775" y="34925"/>
                </a:lnTo>
                <a:close/>
              </a:path>
              <a:path w="828675" h="104775">
                <a:moveTo>
                  <a:pt x="828675" y="34925"/>
                </a:moveTo>
                <a:lnTo>
                  <a:pt x="104775" y="34925"/>
                </a:lnTo>
                <a:lnTo>
                  <a:pt x="104775" y="69850"/>
                </a:lnTo>
                <a:lnTo>
                  <a:pt x="828675" y="69850"/>
                </a:lnTo>
                <a:lnTo>
                  <a:pt x="828675" y="3492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06150" y="4994275"/>
            <a:ext cx="828675" cy="104775"/>
          </a:xfrm>
          <a:custGeom>
            <a:avLst/>
            <a:gdLst/>
            <a:ahLst/>
            <a:cxnLst/>
            <a:rect l="l" t="t" r="r" b="b"/>
            <a:pathLst>
              <a:path w="828675" h="104775">
                <a:moveTo>
                  <a:pt x="104775" y="0"/>
                </a:moveTo>
                <a:lnTo>
                  <a:pt x="0" y="52450"/>
                </a:lnTo>
                <a:lnTo>
                  <a:pt x="104775" y="104775"/>
                </a:lnTo>
                <a:lnTo>
                  <a:pt x="104775" y="69850"/>
                </a:lnTo>
                <a:lnTo>
                  <a:pt x="87375" y="69850"/>
                </a:lnTo>
                <a:lnTo>
                  <a:pt x="87375" y="34925"/>
                </a:lnTo>
                <a:lnTo>
                  <a:pt x="104775" y="34925"/>
                </a:lnTo>
                <a:lnTo>
                  <a:pt x="104775" y="0"/>
                </a:lnTo>
                <a:close/>
              </a:path>
              <a:path w="828675" h="104775">
                <a:moveTo>
                  <a:pt x="104775" y="34925"/>
                </a:moveTo>
                <a:lnTo>
                  <a:pt x="87375" y="34925"/>
                </a:lnTo>
                <a:lnTo>
                  <a:pt x="87375" y="69850"/>
                </a:lnTo>
                <a:lnTo>
                  <a:pt x="104775" y="69850"/>
                </a:lnTo>
                <a:lnTo>
                  <a:pt x="104775" y="34925"/>
                </a:lnTo>
                <a:close/>
              </a:path>
              <a:path w="828675" h="104775">
                <a:moveTo>
                  <a:pt x="828675" y="34925"/>
                </a:moveTo>
                <a:lnTo>
                  <a:pt x="104775" y="34925"/>
                </a:lnTo>
                <a:lnTo>
                  <a:pt x="104775" y="69850"/>
                </a:lnTo>
                <a:lnTo>
                  <a:pt x="828675" y="69850"/>
                </a:lnTo>
                <a:lnTo>
                  <a:pt x="828675" y="3492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6354" y="3740022"/>
            <a:ext cx="895350" cy="104775"/>
          </a:xfrm>
          <a:custGeom>
            <a:avLst/>
            <a:gdLst/>
            <a:ahLst/>
            <a:cxnLst/>
            <a:rect l="l" t="t" r="r" b="b"/>
            <a:pathLst>
              <a:path w="895350" h="104775">
                <a:moveTo>
                  <a:pt x="790193" y="0"/>
                </a:moveTo>
                <a:lnTo>
                  <a:pt x="790193" y="104775"/>
                </a:lnTo>
                <a:lnTo>
                  <a:pt x="860128" y="69850"/>
                </a:lnTo>
                <a:lnTo>
                  <a:pt x="807720" y="69850"/>
                </a:lnTo>
                <a:lnTo>
                  <a:pt x="807720" y="34925"/>
                </a:lnTo>
                <a:lnTo>
                  <a:pt x="859959" y="34925"/>
                </a:lnTo>
                <a:lnTo>
                  <a:pt x="790193" y="0"/>
                </a:lnTo>
                <a:close/>
              </a:path>
              <a:path w="895350" h="104775">
                <a:moveTo>
                  <a:pt x="790193" y="34925"/>
                </a:moveTo>
                <a:lnTo>
                  <a:pt x="0" y="34925"/>
                </a:lnTo>
                <a:lnTo>
                  <a:pt x="0" y="69850"/>
                </a:lnTo>
                <a:lnTo>
                  <a:pt x="790193" y="69850"/>
                </a:lnTo>
                <a:lnTo>
                  <a:pt x="790193" y="34925"/>
                </a:lnTo>
                <a:close/>
              </a:path>
              <a:path w="895350" h="104775">
                <a:moveTo>
                  <a:pt x="859959" y="34925"/>
                </a:moveTo>
                <a:lnTo>
                  <a:pt x="807720" y="34925"/>
                </a:lnTo>
                <a:lnTo>
                  <a:pt x="807720" y="69850"/>
                </a:lnTo>
                <a:lnTo>
                  <a:pt x="860128" y="69850"/>
                </a:lnTo>
                <a:lnTo>
                  <a:pt x="894969" y="52450"/>
                </a:lnTo>
                <a:lnTo>
                  <a:pt x="859959" y="3492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5958" y="4151503"/>
            <a:ext cx="1122045" cy="104775"/>
          </a:xfrm>
          <a:custGeom>
            <a:avLst/>
            <a:gdLst/>
            <a:ahLst/>
            <a:cxnLst/>
            <a:rect l="l" t="t" r="r" b="b"/>
            <a:pathLst>
              <a:path w="1122045" h="104775">
                <a:moveTo>
                  <a:pt x="1017269" y="0"/>
                </a:moveTo>
                <a:lnTo>
                  <a:pt x="1017269" y="104775"/>
                </a:lnTo>
                <a:lnTo>
                  <a:pt x="1087204" y="69850"/>
                </a:lnTo>
                <a:lnTo>
                  <a:pt x="1034795" y="69850"/>
                </a:lnTo>
                <a:lnTo>
                  <a:pt x="1034795" y="34925"/>
                </a:lnTo>
                <a:lnTo>
                  <a:pt x="1087035" y="34925"/>
                </a:lnTo>
                <a:lnTo>
                  <a:pt x="1017269" y="0"/>
                </a:lnTo>
                <a:close/>
              </a:path>
              <a:path w="1122045" h="104775">
                <a:moveTo>
                  <a:pt x="1017269" y="34925"/>
                </a:moveTo>
                <a:lnTo>
                  <a:pt x="0" y="34925"/>
                </a:lnTo>
                <a:lnTo>
                  <a:pt x="0" y="69850"/>
                </a:lnTo>
                <a:lnTo>
                  <a:pt x="1017269" y="69850"/>
                </a:lnTo>
                <a:lnTo>
                  <a:pt x="1017269" y="34925"/>
                </a:lnTo>
                <a:close/>
              </a:path>
              <a:path w="1122045" h="104775">
                <a:moveTo>
                  <a:pt x="1087035" y="34925"/>
                </a:moveTo>
                <a:lnTo>
                  <a:pt x="1034795" y="34925"/>
                </a:lnTo>
                <a:lnTo>
                  <a:pt x="1034795" y="69850"/>
                </a:lnTo>
                <a:lnTo>
                  <a:pt x="1087204" y="69850"/>
                </a:lnTo>
                <a:lnTo>
                  <a:pt x="1122045" y="52451"/>
                </a:lnTo>
                <a:lnTo>
                  <a:pt x="1087035" y="3492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4328159" y="1440180"/>
            <a:ext cx="3479165" cy="3141345"/>
            <a:chOff x="4328159" y="1440180"/>
            <a:chExt cx="3479165" cy="3141345"/>
          </a:xfrm>
        </p:grpSpPr>
        <p:sp>
          <p:nvSpPr>
            <p:cNvPr id="16" name="object 16"/>
            <p:cNvSpPr/>
            <p:nvPr/>
          </p:nvSpPr>
          <p:spPr>
            <a:xfrm>
              <a:off x="4479797" y="2692146"/>
              <a:ext cx="3327400" cy="1889125"/>
            </a:xfrm>
            <a:custGeom>
              <a:avLst/>
              <a:gdLst/>
              <a:ahLst/>
              <a:cxnLst/>
              <a:rect l="l" t="t" r="r" b="b"/>
              <a:pathLst>
                <a:path w="3327400" h="1889125">
                  <a:moveTo>
                    <a:pt x="65531" y="1791970"/>
                  </a:moveTo>
                  <a:lnTo>
                    <a:pt x="0" y="1889124"/>
                  </a:lnTo>
                  <a:lnTo>
                    <a:pt x="116966" y="1883283"/>
                  </a:lnTo>
                  <a:lnTo>
                    <a:pt x="104662" y="1861439"/>
                  </a:lnTo>
                  <a:lnTo>
                    <a:pt x="84581" y="1861439"/>
                  </a:lnTo>
                  <a:lnTo>
                    <a:pt x="67437" y="1830958"/>
                  </a:lnTo>
                  <a:lnTo>
                    <a:pt x="82653" y="1822366"/>
                  </a:lnTo>
                  <a:lnTo>
                    <a:pt x="65531" y="1791970"/>
                  </a:lnTo>
                  <a:close/>
                </a:path>
                <a:path w="3327400" h="1889125">
                  <a:moveTo>
                    <a:pt x="82653" y="1822366"/>
                  </a:moveTo>
                  <a:lnTo>
                    <a:pt x="67437" y="1830958"/>
                  </a:lnTo>
                  <a:lnTo>
                    <a:pt x="84581" y="1861439"/>
                  </a:lnTo>
                  <a:lnTo>
                    <a:pt x="99816" y="1852836"/>
                  </a:lnTo>
                  <a:lnTo>
                    <a:pt x="82653" y="1822366"/>
                  </a:lnTo>
                  <a:close/>
                </a:path>
                <a:path w="3327400" h="1889125">
                  <a:moveTo>
                    <a:pt x="99816" y="1852836"/>
                  </a:moveTo>
                  <a:lnTo>
                    <a:pt x="84581" y="1861439"/>
                  </a:lnTo>
                  <a:lnTo>
                    <a:pt x="104662" y="1861439"/>
                  </a:lnTo>
                  <a:lnTo>
                    <a:pt x="99816" y="1852836"/>
                  </a:lnTo>
                  <a:close/>
                </a:path>
                <a:path w="3327400" h="1889125">
                  <a:moveTo>
                    <a:pt x="3309874" y="0"/>
                  </a:moveTo>
                  <a:lnTo>
                    <a:pt x="82653" y="1822366"/>
                  </a:lnTo>
                  <a:lnTo>
                    <a:pt x="99816" y="1852836"/>
                  </a:lnTo>
                  <a:lnTo>
                    <a:pt x="3327146" y="30479"/>
                  </a:lnTo>
                  <a:lnTo>
                    <a:pt x="330987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28159" y="1440180"/>
              <a:ext cx="1400555" cy="1914144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9224009" y="6447012"/>
            <a:ext cx="2686685" cy="290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100" dirty="0">
                <a:solidFill>
                  <a:srgbClr val="FFFFFF"/>
                </a:solidFill>
                <a:latin typeface="Arial MT"/>
                <a:cs typeface="Arial MT"/>
              </a:rPr>
              <a:t>Learncodewith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Arial MT"/>
                <a:cs typeface="Arial MT"/>
              </a:rPr>
              <a:t>Durgesh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31411" y="266723"/>
            <a:ext cx="2294968" cy="144164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11046" y="349707"/>
            <a:ext cx="7404100" cy="159004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 marR="5080" indent="76200">
              <a:lnSpc>
                <a:spcPts val="5830"/>
              </a:lnSpc>
              <a:spcBef>
                <a:spcPts val="835"/>
              </a:spcBef>
            </a:pPr>
            <a:r>
              <a:rPr sz="5400" b="0" spc="225" dirty="0">
                <a:latin typeface="Arial MT"/>
                <a:cs typeface="Arial MT"/>
              </a:rPr>
              <a:t>Dependency</a:t>
            </a:r>
            <a:r>
              <a:rPr sz="5400" b="0" spc="-85" dirty="0">
                <a:latin typeface="Arial MT"/>
                <a:cs typeface="Arial MT"/>
              </a:rPr>
              <a:t> </a:t>
            </a:r>
            <a:r>
              <a:rPr sz="5400" b="0" spc="280" dirty="0">
                <a:latin typeface="Arial MT"/>
                <a:cs typeface="Arial MT"/>
              </a:rPr>
              <a:t>Injection </a:t>
            </a:r>
            <a:r>
              <a:rPr sz="5400" b="0" spc="165" dirty="0">
                <a:latin typeface="Arial MT"/>
                <a:cs typeface="Arial MT"/>
              </a:rPr>
              <a:t>Can</a:t>
            </a:r>
            <a:r>
              <a:rPr sz="5400" b="0" spc="-155" dirty="0">
                <a:latin typeface="Arial MT"/>
                <a:cs typeface="Arial MT"/>
              </a:rPr>
              <a:t> </a:t>
            </a:r>
            <a:r>
              <a:rPr sz="5400" b="0" spc="265" dirty="0">
                <a:latin typeface="Arial MT"/>
                <a:cs typeface="Arial MT"/>
              </a:rPr>
              <a:t>be</a:t>
            </a:r>
            <a:r>
              <a:rPr sz="5400" b="0" spc="-140" dirty="0">
                <a:latin typeface="Arial MT"/>
                <a:cs typeface="Arial MT"/>
              </a:rPr>
              <a:t> </a:t>
            </a:r>
            <a:r>
              <a:rPr sz="5400" b="0" spc="265" dirty="0">
                <a:latin typeface="Arial MT"/>
                <a:cs typeface="Arial MT"/>
              </a:rPr>
              <a:t>done</a:t>
            </a:r>
            <a:r>
              <a:rPr sz="5400" b="0" spc="-155" dirty="0">
                <a:latin typeface="Arial MT"/>
                <a:cs typeface="Arial MT"/>
              </a:rPr>
              <a:t> </a:t>
            </a:r>
            <a:r>
              <a:rPr sz="5400" b="0" spc="250" dirty="0">
                <a:latin typeface="Arial MT"/>
                <a:cs typeface="Arial MT"/>
              </a:rPr>
              <a:t>in</a:t>
            </a:r>
            <a:r>
              <a:rPr sz="5400" b="0" spc="-150" dirty="0">
                <a:latin typeface="Arial MT"/>
                <a:cs typeface="Arial MT"/>
              </a:rPr>
              <a:t> </a:t>
            </a:r>
            <a:r>
              <a:rPr sz="5400" b="0" spc="180" dirty="0">
                <a:latin typeface="Arial MT"/>
                <a:cs typeface="Arial MT"/>
              </a:rPr>
              <a:t>2</a:t>
            </a:r>
            <a:r>
              <a:rPr sz="5400" b="0" spc="-155" dirty="0">
                <a:latin typeface="Arial MT"/>
                <a:cs typeface="Arial MT"/>
              </a:rPr>
              <a:t> </a:t>
            </a:r>
            <a:r>
              <a:rPr sz="5400" b="0" spc="195" dirty="0">
                <a:latin typeface="Arial MT"/>
                <a:cs typeface="Arial MT"/>
              </a:rPr>
              <a:t>ways</a:t>
            </a:r>
            <a:endParaRPr sz="54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17648" y="2606852"/>
            <a:ext cx="1725711" cy="233581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224009" y="6447012"/>
            <a:ext cx="2686685" cy="290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100" dirty="0">
                <a:solidFill>
                  <a:srgbClr val="FFFFFF"/>
                </a:solidFill>
                <a:latin typeface="Arial MT"/>
                <a:cs typeface="Arial MT"/>
              </a:rPr>
              <a:t>Learncodewith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Arial MT"/>
                <a:cs typeface="Arial MT"/>
              </a:rPr>
              <a:t>Durgesh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BDE7CB-0994-6736-4F76-927C8059A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1" y="2069942"/>
            <a:ext cx="9944127" cy="45278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31411" y="266723"/>
            <a:ext cx="2294968" cy="144164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20798" y="369519"/>
            <a:ext cx="514477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0" spc="280" dirty="0">
                <a:latin typeface="Arial MT"/>
                <a:cs typeface="Arial MT"/>
              </a:rPr>
              <a:t>Setter</a:t>
            </a:r>
            <a:r>
              <a:rPr sz="5400" b="0" spc="-110" dirty="0">
                <a:latin typeface="Arial MT"/>
                <a:cs typeface="Arial MT"/>
              </a:rPr>
              <a:t> </a:t>
            </a:r>
            <a:r>
              <a:rPr sz="5400" b="0" spc="280" dirty="0">
                <a:latin typeface="Arial MT"/>
                <a:cs typeface="Arial MT"/>
              </a:rPr>
              <a:t>Injection</a:t>
            </a:r>
            <a:endParaRPr sz="54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90" dirty="0"/>
              <a:t>class</a:t>
            </a:r>
            <a:r>
              <a:rPr spc="-275" dirty="0"/>
              <a:t> </a:t>
            </a:r>
            <a:r>
              <a:rPr spc="-445" dirty="0"/>
              <a:t>Student</a:t>
            </a:r>
          </a:p>
          <a:p>
            <a:pPr marL="12700">
              <a:lnSpc>
                <a:spcPct val="100000"/>
              </a:lnSpc>
            </a:pPr>
            <a:r>
              <a:rPr spc="-50" dirty="0"/>
              <a:t>{</a:t>
            </a:r>
          </a:p>
          <a:p>
            <a:pPr marL="927100">
              <a:lnSpc>
                <a:spcPct val="100000"/>
              </a:lnSpc>
            </a:pPr>
            <a:r>
              <a:rPr spc="-445" dirty="0"/>
              <a:t>id,name,address</a:t>
            </a:r>
          </a:p>
          <a:p>
            <a:pPr marL="927100" marR="5080">
              <a:lnSpc>
                <a:spcPct val="200000"/>
              </a:lnSpc>
            </a:pPr>
            <a:r>
              <a:rPr spc="-330" dirty="0">
                <a:solidFill>
                  <a:srgbClr val="C55A11"/>
                </a:solidFill>
              </a:rPr>
              <a:t>setId(id){</a:t>
            </a:r>
            <a:r>
              <a:rPr spc="-275" dirty="0">
                <a:solidFill>
                  <a:srgbClr val="C55A11"/>
                </a:solidFill>
              </a:rPr>
              <a:t> </a:t>
            </a:r>
            <a:r>
              <a:rPr spc="-50" dirty="0">
                <a:solidFill>
                  <a:srgbClr val="C55A11"/>
                </a:solidFill>
              </a:rPr>
              <a:t>} </a:t>
            </a:r>
            <a:r>
              <a:rPr spc="-430" dirty="0">
                <a:solidFill>
                  <a:srgbClr val="C55A11"/>
                </a:solidFill>
              </a:rPr>
              <a:t>setName(name){</a:t>
            </a:r>
            <a:r>
              <a:rPr spc="-240" dirty="0">
                <a:solidFill>
                  <a:srgbClr val="C55A11"/>
                </a:solidFill>
              </a:rPr>
              <a:t> </a:t>
            </a:r>
            <a:r>
              <a:rPr spc="-50" dirty="0">
                <a:solidFill>
                  <a:srgbClr val="C55A11"/>
                </a:solidFill>
              </a:rPr>
              <a:t>} </a:t>
            </a:r>
            <a:r>
              <a:rPr spc="-335" dirty="0">
                <a:solidFill>
                  <a:srgbClr val="C55A11"/>
                </a:solidFill>
              </a:rPr>
              <a:t>setAddress(address){</a:t>
            </a:r>
            <a:r>
              <a:rPr spc="-245" dirty="0">
                <a:solidFill>
                  <a:srgbClr val="C55A11"/>
                </a:solidFill>
              </a:rPr>
              <a:t> </a:t>
            </a:r>
            <a:r>
              <a:rPr spc="-50" dirty="0">
                <a:solidFill>
                  <a:srgbClr val="C55A11"/>
                </a:solidFill>
              </a:rPr>
              <a:t>}</a:t>
            </a: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pc="-50" dirty="0">
              <a:solidFill>
                <a:srgbClr val="C55A11"/>
              </a:solidFill>
            </a:endParaRPr>
          </a:p>
          <a:p>
            <a:pPr marL="12700">
              <a:lnSpc>
                <a:spcPct val="100000"/>
              </a:lnSpc>
            </a:pPr>
            <a:r>
              <a:rPr spc="-50" dirty="0"/>
              <a:t>}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25" dirty="0"/>
              <a:t>class</a:t>
            </a:r>
            <a:r>
              <a:rPr spc="-320" dirty="0"/>
              <a:t> </a:t>
            </a:r>
            <a:r>
              <a:rPr spc="-425" dirty="0"/>
              <a:t>Address</a:t>
            </a:r>
          </a:p>
          <a:p>
            <a:pPr marL="12700">
              <a:lnSpc>
                <a:spcPct val="100000"/>
              </a:lnSpc>
            </a:pPr>
            <a:r>
              <a:rPr spc="-50" dirty="0"/>
              <a:t>{</a:t>
            </a:r>
          </a:p>
          <a:p>
            <a:pPr marL="927100" marR="5080" indent="-120650">
              <a:lnSpc>
                <a:spcPct val="100000"/>
              </a:lnSpc>
            </a:pPr>
            <a:r>
              <a:rPr spc="-470" dirty="0"/>
              <a:t>street,city,state,country </a:t>
            </a:r>
            <a:r>
              <a:rPr spc="-409" dirty="0">
                <a:solidFill>
                  <a:srgbClr val="C55A11"/>
                </a:solidFill>
              </a:rPr>
              <a:t>setStreet(street) </a:t>
            </a:r>
            <a:r>
              <a:rPr spc="-425" dirty="0">
                <a:solidFill>
                  <a:srgbClr val="C55A11"/>
                </a:solidFill>
              </a:rPr>
              <a:t>setCity(city) setState(state) </a:t>
            </a:r>
            <a:r>
              <a:rPr spc="-455" dirty="0">
                <a:solidFill>
                  <a:srgbClr val="C55A11"/>
                </a:solidFill>
              </a:rPr>
              <a:t>setCountry(country)</a:t>
            </a:r>
          </a:p>
          <a:p>
            <a:pPr marL="12700">
              <a:lnSpc>
                <a:spcPct val="100000"/>
              </a:lnSpc>
            </a:pPr>
            <a:r>
              <a:rPr spc="-50" dirty="0"/>
              <a:t>}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83460" y="1729613"/>
            <a:ext cx="1627140" cy="219866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224009" y="6447012"/>
            <a:ext cx="2686685" cy="290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100" dirty="0">
                <a:solidFill>
                  <a:srgbClr val="FFFFFF"/>
                </a:solidFill>
                <a:latin typeface="Arial MT"/>
                <a:cs typeface="Arial MT"/>
              </a:rPr>
              <a:t>Learncodewith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Arial MT"/>
                <a:cs typeface="Arial MT"/>
              </a:rPr>
              <a:t>Durgesh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31411" y="266723"/>
            <a:ext cx="2294968" cy="144164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43913" y="369519"/>
            <a:ext cx="709739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0" spc="310" dirty="0">
                <a:latin typeface="Arial MT"/>
                <a:cs typeface="Arial MT"/>
              </a:rPr>
              <a:t>Constructor</a:t>
            </a:r>
            <a:r>
              <a:rPr sz="5400" b="0" spc="-100" dirty="0">
                <a:latin typeface="Arial MT"/>
                <a:cs typeface="Arial MT"/>
              </a:rPr>
              <a:t> </a:t>
            </a:r>
            <a:r>
              <a:rPr sz="5400" b="0" spc="265" dirty="0">
                <a:latin typeface="Arial MT"/>
                <a:cs typeface="Arial MT"/>
              </a:rPr>
              <a:t>Injection</a:t>
            </a:r>
            <a:endParaRPr sz="5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694" y="1600580"/>
            <a:ext cx="153924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90" dirty="0">
                <a:latin typeface="Trebuchet MS"/>
                <a:cs typeface="Trebuchet MS"/>
              </a:rPr>
              <a:t>class</a:t>
            </a:r>
            <a:r>
              <a:rPr sz="2800" spc="-275" dirty="0">
                <a:latin typeface="Trebuchet MS"/>
                <a:cs typeface="Trebuchet MS"/>
              </a:rPr>
              <a:t> </a:t>
            </a:r>
            <a:r>
              <a:rPr sz="2800" spc="-445" dirty="0">
                <a:latin typeface="Trebuchet MS"/>
                <a:cs typeface="Trebuchet MS"/>
              </a:rPr>
              <a:t>Student</a:t>
            </a:r>
            <a:endParaRPr sz="2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800" spc="-50" dirty="0">
                <a:latin typeface="Trebuchet MS"/>
                <a:cs typeface="Trebuchet MS"/>
              </a:rPr>
              <a:t>{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14450" y="2454020"/>
            <a:ext cx="2673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330" dirty="0">
                <a:latin typeface="Trebuchet MS"/>
                <a:cs typeface="Trebuchet MS"/>
              </a:rPr>
              <a:t>String</a:t>
            </a:r>
            <a:r>
              <a:rPr sz="2800" spc="-240" dirty="0">
                <a:latin typeface="Trebuchet MS"/>
                <a:cs typeface="Trebuchet MS"/>
              </a:rPr>
              <a:t> </a:t>
            </a:r>
            <a:r>
              <a:rPr sz="2800" spc="-455" dirty="0">
                <a:latin typeface="Trebuchet MS"/>
                <a:cs typeface="Trebuchet MS"/>
              </a:rPr>
              <a:t>id,name,address;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14450" y="3307841"/>
            <a:ext cx="3152775" cy="881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30" dirty="0">
                <a:solidFill>
                  <a:srgbClr val="C55A11"/>
                </a:solidFill>
                <a:latin typeface="Tahoma"/>
                <a:cs typeface="Tahoma"/>
              </a:rPr>
              <a:t>Student(id,name,address)</a:t>
            </a:r>
            <a:endParaRPr sz="2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800" b="1" spc="-770" dirty="0">
                <a:solidFill>
                  <a:srgbClr val="C55A11"/>
                </a:solidFill>
                <a:latin typeface="Tahoma"/>
                <a:cs typeface="Tahoma"/>
              </a:rPr>
              <a:t>{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14450" y="5018023"/>
            <a:ext cx="1574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770" dirty="0">
                <a:solidFill>
                  <a:srgbClr val="C55A11"/>
                </a:solidFill>
                <a:latin typeface="Tahoma"/>
                <a:cs typeface="Tahoma"/>
              </a:rPr>
              <a:t>}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9694" y="5441696"/>
            <a:ext cx="1466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0" dirty="0">
                <a:latin typeface="Trebuchet MS"/>
                <a:cs typeface="Trebuchet MS"/>
              </a:rPr>
              <a:t>}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41895" y="2107183"/>
            <a:ext cx="4313555" cy="1489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325" dirty="0">
                <a:latin typeface="Trebuchet MS"/>
                <a:cs typeface="Trebuchet MS"/>
              </a:rPr>
              <a:t>class</a:t>
            </a:r>
            <a:r>
              <a:rPr sz="3200" spc="-320" dirty="0">
                <a:latin typeface="Trebuchet MS"/>
                <a:cs typeface="Trebuchet MS"/>
              </a:rPr>
              <a:t> </a:t>
            </a:r>
            <a:r>
              <a:rPr sz="3200" spc="-425" dirty="0">
                <a:latin typeface="Trebuchet MS"/>
                <a:cs typeface="Trebuchet MS"/>
              </a:rPr>
              <a:t>Address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3200" spc="-50" dirty="0">
                <a:latin typeface="Trebuchet MS"/>
                <a:cs typeface="Trebuchet MS"/>
              </a:rPr>
              <a:t>{</a:t>
            </a:r>
            <a:endParaRPr sz="3200">
              <a:latin typeface="Trebuchet MS"/>
              <a:cs typeface="Trebuchet MS"/>
            </a:endParaRPr>
          </a:p>
          <a:p>
            <a:pPr marL="250190">
              <a:lnSpc>
                <a:spcPct val="100000"/>
              </a:lnSpc>
            </a:pPr>
            <a:r>
              <a:rPr sz="3200" spc="-365" dirty="0">
                <a:latin typeface="Trebuchet MS"/>
                <a:cs typeface="Trebuchet MS"/>
              </a:rPr>
              <a:t>String</a:t>
            </a:r>
            <a:r>
              <a:rPr sz="3200" spc="-310" dirty="0">
                <a:latin typeface="Trebuchet MS"/>
                <a:cs typeface="Trebuchet MS"/>
              </a:rPr>
              <a:t> </a:t>
            </a:r>
            <a:r>
              <a:rPr sz="3200" spc="-475" dirty="0">
                <a:latin typeface="Trebuchet MS"/>
                <a:cs typeface="Trebuchet MS"/>
              </a:rPr>
              <a:t>street,city,state,country;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78700" y="3573526"/>
            <a:ext cx="4799965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b="1" spc="-515" dirty="0">
                <a:solidFill>
                  <a:srgbClr val="C55A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Address(street,city,state,country)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78700" y="4060901"/>
            <a:ext cx="17653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869" dirty="0">
                <a:solidFill>
                  <a:srgbClr val="C55A11"/>
                </a:solidFill>
                <a:latin typeface="Tahoma"/>
                <a:cs typeface="Tahoma"/>
              </a:rPr>
              <a:t>{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78700" y="5036947"/>
            <a:ext cx="1765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869" dirty="0">
                <a:solidFill>
                  <a:srgbClr val="C55A11"/>
                </a:solidFill>
                <a:latin typeface="Tahoma"/>
                <a:cs typeface="Tahoma"/>
              </a:rPr>
              <a:t>}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41895" y="6009538"/>
            <a:ext cx="16446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Trebuchet MS"/>
                <a:cs typeface="Trebuchet MS"/>
              </a:rPr>
              <a:t>}</a:t>
            </a:r>
            <a:endParaRPr sz="3200">
              <a:latin typeface="Trebuchet MS"/>
              <a:cs typeface="Trebuchet MS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49576" y="1729613"/>
            <a:ext cx="1627140" cy="2198666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9224009" y="6447012"/>
            <a:ext cx="2686685" cy="290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100" dirty="0">
                <a:solidFill>
                  <a:srgbClr val="FFFFFF"/>
                </a:solidFill>
                <a:latin typeface="Arial MT"/>
                <a:cs typeface="Arial MT"/>
              </a:rPr>
              <a:t>Learncodewith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Arial MT"/>
                <a:cs typeface="Arial MT"/>
              </a:rPr>
              <a:t>Durgesh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31411" y="266723"/>
            <a:ext cx="2294968" cy="144164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59839" y="2921635"/>
            <a:ext cx="8194040" cy="1589405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855344" marR="5080" indent="-843280">
              <a:lnSpc>
                <a:spcPts val="5830"/>
              </a:lnSpc>
              <a:spcBef>
                <a:spcPts val="835"/>
              </a:spcBef>
            </a:pPr>
            <a:r>
              <a:rPr sz="5400" spc="185" dirty="0">
                <a:solidFill>
                  <a:srgbClr val="2E5496"/>
                </a:solidFill>
                <a:latin typeface="Arial MT"/>
                <a:cs typeface="Arial MT"/>
              </a:rPr>
              <a:t>Where</a:t>
            </a:r>
            <a:r>
              <a:rPr sz="5400" spc="-160" dirty="0">
                <a:solidFill>
                  <a:srgbClr val="2E5496"/>
                </a:solidFill>
                <a:latin typeface="Arial MT"/>
                <a:cs typeface="Arial MT"/>
              </a:rPr>
              <a:t> </a:t>
            </a:r>
            <a:r>
              <a:rPr sz="5400" spc="290" dirty="0">
                <a:solidFill>
                  <a:srgbClr val="2E5496"/>
                </a:solidFill>
                <a:latin typeface="Arial MT"/>
                <a:cs typeface="Arial MT"/>
              </a:rPr>
              <a:t>we</a:t>
            </a:r>
            <a:r>
              <a:rPr sz="5400" spc="-145" dirty="0">
                <a:solidFill>
                  <a:srgbClr val="2E5496"/>
                </a:solidFill>
                <a:latin typeface="Arial MT"/>
                <a:cs typeface="Arial MT"/>
              </a:rPr>
              <a:t> </a:t>
            </a:r>
            <a:r>
              <a:rPr sz="5400" spc="275" dirty="0">
                <a:solidFill>
                  <a:srgbClr val="2E5496"/>
                </a:solidFill>
                <a:latin typeface="Arial MT"/>
                <a:cs typeface="Arial MT"/>
              </a:rPr>
              <a:t>declare</a:t>
            </a:r>
            <a:r>
              <a:rPr sz="5400" spc="-120" dirty="0">
                <a:solidFill>
                  <a:srgbClr val="2E5496"/>
                </a:solidFill>
                <a:latin typeface="Arial MT"/>
                <a:cs typeface="Arial MT"/>
              </a:rPr>
              <a:t> </a:t>
            </a:r>
            <a:r>
              <a:rPr sz="5400" spc="225" dirty="0">
                <a:solidFill>
                  <a:srgbClr val="2E5496"/>
                </a:solidFill>
                <a:latin typeface="Arial MT"/>
                <a:cs typeface="Arial MT"/>
              </a:rPr>
              <a:t>beans </a:t>
            </a:r>
            <a:r>
              <a:rPr sz="5400" spc="270" dirty="0">
                <a:solidFill>
                  <a:srgbClr val="2E5496"/>
                </a:solidFill>
                <a:latin typeface="Arial MT"/>
                <a:cs typeface="Arial MT"/>
              </a:rPr>
              <a:t>and</a:t>
            </a:r>
            <a:r>
              <a:rPr sz="5400" spc="-150" dirty="0">
                <a:solidFill>
                  <a:srgbClr val="2E5496"/>
                </a:solidFill>
                <a:latin typeface="Arial MT"/>
                <a:cs typeface="Arial MT"/>
              </a:rPr>
              <a:t> </a:t>
            </a:r>
            <a:r>
              <a:rPr sz="5400" spc="285" dirty="0">
                <a:solidFill>
                  <a:srgbClr val="2E5496"/>
                </a:solidFill>
                <a:latin typeface="Arial MT"/>
                <a:cs typeface="Arial MT"/>
              </a:rPr>
              <a:t>its</a:t>
            </a:r>
            <a:r>
              <a:rPr sz="5400" spc="-145" dirty="0">
                <a:solidFill>
                  <a:srgbClr val="2E5496"/>
                </a:solidFill>
                <a:latin typeface="Arial MT"/>
                <a:cs typeface="Arial MT"/>
              </a:rPr>
              <a:t> </a:t>
            </a:r>
            <a:r>
              <a:rPr sz="5400" spc="240" dirty="0">
                <a:solidFill>
                  <a:srgbClr val="2E5496"/>
                </a:solidFill>
                <a:latin typeface="Arial MT"/>
                <a:cs typeface="Arial MT"/>
              </a:rPr>
              <a:t>dependency</a:t>
            </a:r>
            <a:endParaRPr sz="54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64007" rIns="0" bIns="0" rtlCol="0">
            <a:spAutoFit/>
          </a:bodyPr>
          <a:lstStyle/>
          <a:p>
            <a:pPr marL="1130300">
              <a:lnSpc>
                <a:spcPct val="100000"/>
              </a:lnSpc>
              <a:spcBef>
                <a:spcPts val="105"/>
              </a:spcBef>
            </a:pPr>
            <a:r>
              <a:rPr b="0" spc="275" dirty="0">
                <a:latin typeface="Arial MT"/>
                <a:cs typeface="Arial MT"/>
              </a:rPr>
              <a:t>Configuration</a:t>
            </a:r>
            <a:r>
              <a:rPr b="0" spc="-155" dirty="0">
                <a:latin typeface="Arial MT"/>
                <a:cs typeface="Arial MT"/>
              </a:rPr>
              <a:t> </a:t>
            </a:r>
            <a:r>
              <a:rPr b="0" spc="135" dirty="0">
                <a:latin typeface="Arial MT"/>
                <a:cs typeface="Arial MT"/>
              </a:rPr>
              <a:t>File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58322" y="2486863"/>
            <a:ext cx="1995711" cy="269778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224009" y="6447012"/>
            <a:ext cx="2686685" cy="290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100" dirty="0">
                <a:solidFill>
                  <a:srgbClr val="FFFFFF"/>
                </a:solidFill>
                <a:latin typeface="Arial MT"/>
                <a:cs typeface="Arial MT"/>
              </a:rPr>
              <a:t>Learncodewith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Arial MT"/>
                <a:cs typeface="Arial MT"/>
              </a:rPr>
              <a:t>Durgesh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834866-2EF9-E437-D8C0-9ADFCDC47F4E}"/>
              </a:ext>
            </a:extLst>
          </p:cNvPr>
          <p:cNvSpPr txBox="1"/>
          <p:nvPr/>
        </p:nvSpPr>
        <p:spPr>
          <a:xfrm>
            <a:off x="8001000" y="57912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Springcore</a:t>
            </a:r>
            <a:endParaRPr lang="en-US" b="1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AB662-7F66-877F-8E6B-5A5A65632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Maven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2CAD9-79FC-2B42-3FB3-7AF5A27A2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7433" y="1755139"/>
            <a:ext cx="9307830" cy="3877985"/>
          </a:xfrm>
        </p:spPr>
        <p:txBody>
          <a:bodyPr/>
          <a:lstStyle/>
          <a:p>
            <a:pPr marL="1143000" indent="-1143000">
              <a:buFont typeface="+mj-lt"/>
              <a:buAutoNum type="arabicPeriod"/>
            </a:pPr>
            <a:r>
              <a:rPr lang="en-US" sz="3600" dirty="0">
                <a:solidFill>
                  <a:schemeClr val="tx1"/>
                </a:solidFill>
              </a:rPr>
              <a:t>Adding dependencies =&gt; spring core, spring context.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3600" dirty="0">
                <a:solidFill>
                  <a:schemeClr val="tx1"/>
                </a:solidFill>
              </a:rPr>
              <a:t>Creating beans – java </a:t>
            </a:r>
            <a:r>
              <a:rPr lang="en-US" sz="3600" dirty="0" err="1">
                <a:solidFill>
                  <a:schemeClr val="tx1"/>
                </a:solidFill>
              </a:rPr>
              <a:t>pojo</a:t>
            </a:r>
            <a:r>
              <a:rPr lang="en-US" sz="3600" dirty="0">
                <a:solidFill>
                  <a:schemeClr val="tx1"/>
                </a:solidFill>
              </a:rPr>
              <a:t>.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3600" dirty="0">
                <a:solidFill>
                  <a:schemeClr val="tx1"/>
                </a:solidFill>
              </a:rPr>
              <a:t>Creating configuration file =&gt; config.xml.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3600" dirty="0">
                <a:solidFill>
                  <a:schemeClr val="tx1"/>
                </a:solidFill>
              </a:rPr>
              <a:t>Setter injection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3600" dirty="0">
                <a:solidFill>
                  <a:schemeClr val="tx1"/>
                </a:solidFill>
              </a:rPr>
              <a:t>Main class : which can pull the object and use</a:t>
            </a:r>
          </a:p>
        </p:txBody>
      </p:sp>
    </p:spTree>
    <p:extLst>
      <p:ext uri="{BB962C8B-B14F-4D97-AF65-F5344CB8AC3E}">
        <p14:creationId xmlns:p14="http://schemas.microsoft.com/office/powerpoint/2010/main" val="2063311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28366" y="6409553"/>
            <a:ext cx="1025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BFE9E33-5561-4D3E-86ED-1CA56232CA7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5"/>
          </a:xfrm>
        </p:spPr>
        <p:txBody>
          <a:bodyPr>
            <a:normAutofit/>
          </a:bodyPr>
          <a:lstStyle/>
          <a:p>
            <a:pPr marL="339445" indent="-339445">
              <a:spcBef>
                <a:spcPts val="1000"/>
              </a:spcBef>
              <a:buClr>
                <a:srgbClr val="114FFB"/>
              </a:buClr>
              <a:defRPr/>
            </a:pPr>
            <a:r>
              <a:rPr lang="en-US" sz="3524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AOP (Aspect Oriented Programming)</a:t>
            </a:r>
            <a:endParaRPr lang="en-IN" sz="3524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1149531"/>
            <a:ext cx="10515601" cy="501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744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28366" y="6409553"/>
            <a:ext cx="1025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BFE9E33-5561-4D3E-86ED-1CA56232CA7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5"/>
          </a:xfrm>
        </p:spPr>
        <p:txBody>
          <a:bodyPr>
            <a:normAutofit/>
          </a:bodyPr>
          <a:lstStyle/>
          <a:p>
            <a:pPr marL="339445" indent="-339445">
              <a:spcBef>
                <a:spcPts val="1000"/>
              </a:spcBef>
              <a:buClr>
                <a:srgbClr val="114FFB"/>
              </a:buClr>
              <a:defRPr/>
            </a:pPr>
            <a:r>
              <a:rPr lang="en-US" sz="3524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Why AOP (Aspect Oriented Programming)?</a:t>
            </a:r>
            <a:endParaRPr lang="en-IN" sz="3524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6353" y="1227909"/>
            <a:ext cx="1032836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 provides pluggable way to dynamically add the additional concern before, after and around the actual logic.</a:t>
            </a:r>
            <a:endParaRPr lang="en-I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AOP allowing you to define method interceptors and pointcuts to cleanly decouple code that implements functionality that should be separated. </a:t>
            </a:r>
          </a:p>
        </p:txBody>
      </p:sp>
    </p:spTree>
    <p:extLst>
      <p:ext uri="{BB962C8B-B14F-4D97-AF65-F5344CB8AC3E}">
        <p14:creationId xmlns:p14="http://schemas.microsoft.com/office/powerpoint/2010/main" val="3861126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28366" y="6409553"/>
            <a:ext cx="1025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BFE9E33-5561-4D3E-86ED-1CA56232CA7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5"/>
          </a:xfrm>
        </p:spPr>
        <p:txBody>
          <a:bodyPr>
            <a:normAutofit/>
          </a:bodyPr>
          <a:lstStyle/>
          <a:p>
            <a:pPr marL="339445" indent="-339445">
              <a:spcBef>
                <a:spcPts val="1000"/>
              </a:spcBef>
              <a:buClr>
                <a:srgbClr val="114FFB"/>
              </a:buClr>
              <a:defRPr/>
            </a:pPr>
            <a:r>
              <a:rPr lang="en-US" sz="3524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Spring Features</a:t>
            </a:r>
            <a:endParaRPr lang="en-IN" sz="3524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8199" y="1149531"/>
            <a:ext cx="1038715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000" b="1" dirty="0"/>
              <a:t>Open Source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000" b="1" dirty="0"/>
              <a:t>Comprehensive Tools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000" b="1" dirty="0"/>
              <a:t>Light Weight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000" b="1" dirty="0"/>
              <a:t>Solve Problems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000" b="1" dirty="0"/>
              <a:t>Framework of Frameworks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000" b="1" dirty="0"/>
              <a:t>Avails array of resources</a:t>
            </a:r>
          </a:p>
          <a:p>
            <a:pPr marL="342900" indent="-342900"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41150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28366" y="6409553"/>
            <a:ext cx="1025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BFE9E33-5561-4D3E-86ED-1CA56232CA7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5"/>
          </a:xfrm>
        </p:spPr>
        <p:txBody>
          <a:bodyPr>
            <a:normAutofit/>
          </a:bodyPr>
          <a:lstStyle/>
          <a:p>
            <a:pPr marL="339445" indent="-339445">
              <a:spcBef>
                <a:spcPts val="1000"/>
              </a:spcBef>
              <a:buClr>
                <a:srgbClr val="114FFB"/>
              </a:buClr>
              <a:defRPr/>
            </a:pPr>
            <a:r>
              <a:rPr lang="en-US" sz="3524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AOP Core Concepts</a:t>
            </a:r>
            <a:endParaRPr lang="en-IN" sz="3524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227907"/>
            <a:ext cx="6444343" cy="504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83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28366" y="6409553"/>
            <a:ext cx="1025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BFE9E33-5561-4D3E-86ED-1CA56232CA7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5"/>
          </a:xfrm>
        </p:spPr>
        <p:txBody>
          <a:bodyPr>
            <a:normAutofit/>
          </a:bodyPr>
          <a:lstStyle/>
          <a:p>
            <a:pPr marL="339445" indent="-339445">
              <a:spcBef>
                <a:spcPts val="1000"/>
              </a:spcBef>
              <a:buClr>
                <a:srgbClr val="114FFB"/>
              </a:buClr>
              <a:defRPr/>
            </a:pPr>
            <a:r>
              <a:rPr lang="en-US" sz="3524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AOP Core Concepts</a:t>
            </a:r>
            <a:endParaRPr lang="en-IN" sz="3524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1349950"/>
            <a:ext cx="10515601" cy="459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575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28366" y="6409553"/>
            <a:ext cx="1025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BFE9E33-5561-4D3E-86ED-1CA56232CA7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5"/>
          </a:xfrm>
        </p:spPr>
        <p:txBody>
          <a:bodyPr>
            <a:normAutofit/>
          </a:bodyPr>
          <a:lstStyle/>
          <a:p>
            <a:pPr marL="339445" indent="-339445">
              <a:spcBef>
                <a:spcPts val="1000"/>
              </a:spcBef>
              <a:buClr>
                <a:srgbClr val="114FFB"/>
              </a:buClr>
              <a:defRPr/>
            </a:pPr>
            <a:r>
              <a:rPr lang="en-US" sz="3524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AOP Core Concepts</a:t>
            </a:r>
            <a:endParaRPr lang="en-IN" sz="3524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245326"/>
            <a:ext cx="10515601" cy="47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87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28366" y="6409553"/>
            <a:ext cx="1025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BFE9E33-5561-4D3E-86ED-1CA56232CA7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5"/>
          </a:xfrm>
        </p:spPr>
        <p:txBody>
          <a:bodyPr>
            <a:normAutofit/>
          </a:bodyPr>
          <a:lstStyle/>
          <a:p>
            <a:pPr marL="339445" indent="-339445">
              <a:spcBef>
                <a:spcPts val="1000"/>
              </a:spcBef>
              <a:buClr>
                <a:srgbClr val="114FFB"/>
              </a:buClr>
              <a:defRPr/>
            </a:pPr>
            <a:r>
              <a:rPr lang="en-US" sz="3524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AOP Example</a:t>
            </a:r>
            <a:endParaRPr lang="en-IN" sz="3524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149531"/>
            <a:ext cx="10515601" cy="464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1554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28366" y="6409553"/>
            <a:ext cx="1025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BFE9E33-5561-4D3E-86ED-1CA56232CA7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5"/>
          </a:xfrm>
        </p:spPr>
        <p:txBody>
          <a:bodyPr>
            <a:normAutofit/>
          </a:bodyPr>
          <a:lstStyle/>
          <a:p>
            <a:pPr marL="339445" indent="-339445">
              <a:spcBef>
                <a:spcPts val="1000"/>
              </a:spcBef>
              <a:buClr>
                <a:srgbClr val="114FFB"/>
              </a:buClr>
              <a:defRPr/>
            </a:pPr>
            <a:r>
              <a:rPr lang="en-US" sz="3524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Bean Life Cycle</a:t>
            </a:r>
            <a:endParaRPr lang="en-IN" sz="3524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48870"/>
            <a:ext cx="10515601" cy="522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818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28366" y="6409553"/>
            <a:ext cx="1025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BFE9E33-5561-4D3E-86ED-1CA56232CA7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5"/>
          </a:xfrm>
        </p:spPr>
        <p:txBody>
          <a:bodyPr>
            <a:normAutofit/>
          </a:bodyPr>
          <a:lstStyle/>
          <a:p>
            <a:pPr marL="339445" indent="-339445">
              <a:spcBef>
                <a:spcPts val="1000"/>
              </a:spcBef>
              <a:buClr>
                <a:srgbClr val="114FFB"/>
              </a:buClr>
              <a:defRPr/>
            </a:pPr>
            <a:r>
              <a:rPr lang="en-US" sz="3524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Bean Scopes</a:t>
            </a:r>
            <a:endParaRPr lang="en-IN" sz="3524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198" y="1271451"/>
            <a:ext cx="105156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/>
              <a:t>When the Spring Framework creates a bean, it associates a scope with the bean. A scope defines the runtime context within which the bean instance is available.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/>
              <a:t>In Spring, a bean can be associated with the following scopes: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r>
              <a:rPr lang="en-US" sz="2000" dirty="0"/>
              <a:t>Singleton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r>
              <a:rPr lang="en-US" sz="2000" dirty="0"/>
              <a:t>Prototype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r>
              <a:rPr lang="en-US" sz="2000" dirty="0"/>
              <a:t>Request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r>
              <a:rPr lang="en-US" sz="2000" dirty="0"/>
              <a:t>Session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r>
              <a:rPr lang="en-US" sz="2000" dirty="0" err="1"/>
              <a:t>WebSocket</a:t>
            </a:r>
            <a:endParaRPr lang="en-US" sz="2000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r>
              <a:rPr lang="en-US" sz="2000" dirty="0"/>
              <a:t>Application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38261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28366" y="6409553"/>
            <a:ext cx="1025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BFE9E33-5561-4D3E-86ED-1CA56232CA7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5"/>
          </a:xfrm>
        </p:spPr>
        <p:txBody>
          <a:bodyPr>
            <a:normAutofit/>
          </a:bodyPr>
          <a:lstStyle/>
          <a:p>
            <a:pPr marL="339445" indent="-339445">
              <a:spcBef>
                <a:spcPts val="1000"/>
              </a:spcBef>
              <a:buClr>
                <a:srgbClr val="114FFB"/>
              </a:buClr>
              <a:defRPr/>
            </a:pPr>
            <a:r>
              <a:rPr lang="en-US" sz="3524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Singleton Bean Scopes</a:t>
            </a:r>
            <a:endParaRPr lang="en-IN" sz="3524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199" y="1044984"/>
            <a:ext cx="10515601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It is default one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Single bean object instance per spring </a:t>
            </a:r>
            <a:r>
              <a:rPr lang="en-US" dirty="0" err="1"/>
              <a:t>IoC</a:t>
            </a:r>
            <a:r>
              <a:rPr lang="en-US" dirty="0"/>
              <a:t> container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354" y="2029900"/>
            <a:ext cx="10587446" cy="427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233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28366" y="6409553"/>
            <a:ext cx="1025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BFE9E33-5561-4D3E-86ED-1CA56232CA7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5"/>
          </a:xfrm>
        </p:spPr>
        <p:txBody>
          <a:bodyPr>
            <a:normAutofit/>
          </a:bodyPr>
          <a:lstStyle/>
          <a:p>
            <a:pPr marL="339445" indent="-339445">
              <a:spcBef>
                <a:spcPts val="1000"/>
              </a:spcBef>
              <a:buClr>
                <a:srgbClr val="114FFB"/>
              </a:buClr>
              <a:defRPr/>
            </a:pPr>
            <a:r>
              <a:rPr lang="en-US" sz="3524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Prototype Bean Scopes</a:t>
            </a:r>
            <a:endParaRPr lang="en-IN" sz="3524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199" y="1044984"/>
            <a:ext cx="10515601" cy="463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Opposite to singleton, it produces a new instance each and every time a bean is requested.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84959"/>
            <a:ext cx="10515601" cy="471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569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28366" y="6409553"/>
            <a:ext cx="1025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BFE9E33-5561-4D3E-86ED-1CA56232CA7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5"/>
          </a:xfrm>
        </p:spPr>
        <p:txBody>
          <a:bodyPr>
            <a:normAutofit/>
          </a:bodyPr>
          <a:lstStyle/>
          <a:p>
            <a:pPr marL="339445" indent="-339445">
              <a:spcBef>
                <a:spcPts val="1000"/>
              </a:spcBef>
              <a:buClr>
                <a:srgbClr val="114FFB"/>
              </a:buClr>
              <a:defRPr/>
            </a:pPr>
            <a:r>
              <a:rPr lang="en-US" sz="3524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Request Bean Scopes</a:t>
            </a:r>
            <a:endParaRPr lang="en-IN" sz="3524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199" y="1044984"/>
            <a:ext cx="10515601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A single instance will be created and available during complete lifecycle of an HTTP request.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Only valid in web-aware Spring </a:t>
            </a:r>
            <a:r>
              <a:rPr lang="en-US" dirty="0" err="1"/>
              <a:t>ApplicationContext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120014"/>
            <a:ext cx="10515601" cy="409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5231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28366" y="6409553"/>
            <a:ext cx="1025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BFE9E33-5561-4D3E-86ED-1CA56232CA7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5"/>
          </a:xfrm>
        </p:spPr>
        <p:txBody>
          <a:bodyPr>
            <a:normAutofit/>
          </a:bodyPr>
          <a:lstStyle/>
          <a:p>
            <a:pPr marL="339445" indent="-339445">
              <a:spcBef>
                <a:spcPts val="1000"/>
              </a:spcBef>
              <a:buClr>
                <a:srgbClr val="114FFB"/>
              </a:buClr>
              <a:defRPr/>
            </a:pPr>
            <a:r>
              <a:rPr lang="en-US" sz="3524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Session Bean Scopes</a:t>
            </a:r>
            <a:endParaRPr lang="en-IN" sz="3524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199" y="1044984"/>
            <a:ext cx="10515601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A single instance will be created and available during complete lifecycle of an HTTP Session.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Only valid in web-aware Spring </a:t>
            </a:r>
            <a:r>
              <a:rPr lang="en-US" dirty="0" err="1"/>
              <a:t>ApplicationContext</a:t>
            </a:r>
            <a:r>
              <a:rPr lang="en-US" dirty="0"/>
              <a:t>..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020389"/>
            <a:ext cx="10515601" cy="430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7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28366" y="6409553"/>
            <a:ext cx="1025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BFE9E33-5561-4D3E-86ED-1CA56232CA7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5"/>
          </a:xfrm>
        </p:spPr>
        <p:txBody>
          <a:bodyPr>
            <a:normAutofit/>
          </a:bodyPr>
          <a:lstStyle/>
          <a:p>
            <a:pPr marL="339445" indent="-339445">
              <a:spcBef>
                <a:spcPts val="1000"/>
              </a:spcBef>
              <a:buClr>
                <a:srgbClr val="114FFB"/>
              </a:buClr>
              <a:defRPr/>
            </a:pPr>
            <a:r>
              <a:rPr lang="en-US" sz="3524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Why Spring is So Popular</a:t>
            </a:r>
            <a:endParaRPr lang="en-IN" sz="3524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8199" y="1079863"/>
            <a:ext cx="1022386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Just because of 3 reasons: </a:t>
            </a:r>
          </a:p>
          <a:p>
            <a:pPr marL="800100" lvl="1" indent="-342900">
              <a:lnSpc>
                <a:spcPct val="200000"/>
              </a:lnSpc>
              <a:buAutoNum type="arabicPeriod"/>
            </a:pPr>
            <a:r>
              <a:rPr lang="en-US" sz="2400" b="1" dirty="0"/>
              <a:t>Simplicity</a:t>
            </a:r>
          </a:p>
          <a:p>
            <a:pPr marL="800100" lvl="1" indent="-342900">
              <a:lnSpc>
                <a:spcPct val="200000"/>
              </a:lnSpc>
              <a:buAutoNum type="arabicPeriod"/>
            </a:pPr>
            <a:r>
              <a:rPr lang="en-US" sz="2400" b="1" dirty="0"/>
              <a:t>Testability</a:t>
            </a:r>
          </a:p>
          <a:p>
            <a:pPr marL="800100" lvl="1" indent="-342900">
              <a:lnSpc>
                <a:spcPct val="200000"/>
              </a:lnSpc>
              <a:buAutoNum type="arabicPeriod"/>
            </a:pPr>
            <a:r>
              <a:rPr lang="en-US" sz="2400" b="1" dirty="0"/>
              <a:t>Loose Coupling</a:t>
            </a:r>
          </a:p>
          <a:p>
            <a:pPr marL="800100" lvl="1" indent="-342900"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069753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28366" y="6409553"/>
            <a:ext cx="1025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BFE9E33-5561-4D3E-86ED-1CA56232CA7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5"/>
          </a:xfrm>
        </p:spPr>
        <p:txBody>
          <a:bodyPr>
            <a:normAutofit/>
          </a:bodyPr>
          <a:lstStyle/>
          <a:p>
            <a:pPr marL="339445" indent="-339445">
              <a:spcBef>
                <a:spcPts val="1000"/>
              </a:spcBef>
              <a:buClr>
                <a:srgbClr val="114FFB"/>
              </a:buClr>
              <a:defRPr/>
            </a:pPr>
            <a:r>
              <a:rPr lang="en-US" sz="3524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Application Bean Scopes</a:t>
            </a:r>
            <a:endParaRPr lang="en-IN" sz="3524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199" y="1044984"/>
            <a:ext cx="10515601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A single instance will be created and available during complete lifecycle of </a:t>
            </a:r>
            <a:r>
              <a:rPr lang="en-US" dirty="0" err="1"/>
              <a:t>ServletContext</a:t>
            </a:r>
            <a:r>
              <a:rPr lang="en-US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Only valid in web-aware Spring </a:t>
            </a:r>
            <a:r>
              <a:rPr lang="en-US" dirty="0" err="1"/>
              <a:t>ApplicationContext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38" y="2037806"/>
            <a:ext cx="10604862" cy="426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621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28366" y="6409553"/>
            <a:ext cx="1025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BFE9E33-5561-4D3E-86ED-1CA56232CA7B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5"/>
          </a:xfrm>
        </p:spPr>
        <p:txBody>
          <a:bodyPr>
            <a:normAutofit/>
          </a:bodyPr>
          <a:lstStyle/>
          <a:p>
            <a:pPr marL="339445" indent="-339445">
              <a:spcBef>
                <a:spcPts val="1000"/>
              </a:spcBef>
              <a:buClr>
                <a:srgbClr val="114FFB"/>
              </a:buClr>
              <a:defRPr/>
            </a:pPr>
            <a:r>
              <a:rPr lang="en-US" sz="3524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WebSocket</a:t>
            </a:r>
            <a:r>
              <a:rPr lang="en-US" sz="3524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Bean Scopes</a:t>
            </a:r>
            <a:endParaRPr lang="en-IN" sz="3524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199" y="1044984"/>
            <a:ext cx="10515601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A single instance will be created and available during complete lifecycle of </a:t>
            </a:r>
            <a:r>
              <a:rPr lang="en-US" dirty="0" err="1"/>
              <a:t>WebSocket</a:t>
            </a:r>
            <a:r>
              <a:rPr lang="en-US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Only valid in web-aware Spring </a:t>
            </a:r>
            <a:r>
              <a:rPr lang="en-US" dirty="0" err="1"/>
              <a:t>ApplicationContext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105002"/>
            <a:ext cx="10515601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881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31411" y="266723"/>
            <a:ext cx="2294968" cy="144164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63087" y="1848281"/>
            <a:ext cx="1492854" cy="201768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88845" y="437769"/>
            <a:ext cx="6880859" cy="9251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u="sng" spc="245" dirty="0">
                <a:uFill>
                  <a:solidFill>
                    <a:srgbClr val="00AFEF"/>
                  </a:solidFill>
                </a:uFill>
                <a:latin typeface="Arial MT"/>
                <a:cs typeface="Arial MT"/>
              </a:rPr>
              <a:t>Life</a:t>
            </a:r>
            <a:r>
              <a:rPr b="0" u="sng" spc="-160" dirty="0">
                <a:uFill>
                  <a:solidFill>
                    <a:srgbClr val="00AFEF"/>
                  </a:solidFill>
                </a:uFill>
                <a:latin typeface="Arial MT"/>
                <a:cs typeface="Arial MT"/>
              </a:rPr>
              <a:t> </a:t>
            </a:r>
            <a:r>
              <a:rPr b="0" u="sng" spc="210" dirty="0">
                <a:uFill>
                  <a:solidFill>
                    <a:srgbClr val="00AFEF"/>
                  </a:solidFill>
                </a:uFill>
                <a:latin typeface="Arial MT"/>
                <a:cs typeface="Arial MT"/>
              </a:rPr>
              <a:t>Cycle</a:t>
            </a:r>
            <a:r>
              <a:rPr b="0" u="sng" spc="-190" dirty="0">
                <a:uFill>
                  <a:solidFill>
                    <a:srgbClr val="00AFEF"/>
                  </a:solidFill>
                </a:uFill>
                <a:latin typeface="Arial MT"/>
                <a:cs typeface="Arial MT"/>
              </a:rPr>
              <a:t> </a:t>
            </a:r>
            <a:r>
              <a:rPr b="0" u="sng" spc="245" dirty="0">
                <a:uFill>
                  <a:solidFill>
                    <a:srgbClr val="00AFEF"/>
                  </a:solidFill>
                </a:uFill>
                <a:latin typeface="Arial MT"/>
                <a:cs typeface="Arial MT"/>
              </a:rPr>
              <a:t>Methods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278507" y="1838960"/>
            <a:ext cx="662432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145" dirty="0">
                <a:latin typeface="Arial MT"/>
                <a:cs typeface="Arial MT"/>
              </a:rPr>
              <a:t>Spring</a:t>
            </a:r>
            <a:r>
              <a:rPr sz="2800" spc="-70" dirty="0">
                <a:latin typeface="Arial MT"/>
                <a:cs typeface="Arial MT"/>
              </a:rPr>
              <a:t> </a:t>
            </a:r>
            <a:r>
              <a:rPr sz="2800" spc="130" dirty="0">
                <a:latin typeface="Arial MT"/>
                <a:cs typeface="Arial MT"/>
              </a:rPr>
              <a:t>provide</a:t>
            </a:r>
            <a:r>
              <a:rPr sz="2800" spc="-65" dirty="0">
                <a:latin typeface="Arial MT"/>
                <a:cs typeface="Arial MT"/>
              </a:rPr>
              <a:t> </a:t>
            </a:r>
            <a:r>
              <a:rPr sz="2800" spc="175" dirty="0">
                <a:latin typeface="Arial MT"/>
                <a:cs typeface="Arial MT"/>
              </a:rPr>
              <a:t>two</a:t>
            </a:r>
            <a:r>
              <a:rPr sz="2800" spc="-60" dirty="0">
                <a:latin typeface="Arial MT"/>
                <a:cs typeface="Arial MT"/>
              </a:rPr>
              <a:t> </a:t>
            </a:r>
            <a:r>
              <a:rPr sz="2800" spc="165" dirty="0">
                <a:latin typeface="Arial MT"/>
                <a:cs typeface="Arial MT"/>
              </a:rPr>
              <a:t>important</a:t>
            </a:r>
            <a:r>
              <a:rPr sz="2800" spc="-65" dirty="0">
                <a:latin typeface="Arial MT"/>
                <a:cs typeface="Arial MT"/>
              </a:rPr>
              <a:t> </a:t>
            </a:r>
            <a:r>
              <a:rPr sz="2800" spc="125" dirty="0">
                <a:latin typeface="Arial MT"/>
                <a:cs typeface="Arial MT"/>
              </a:rPr>
              <a:t>methods </a:t>
            </a:r>
            <a:r>
              <a:rPr sz="2800" spc="160" dirty="0">
                <a:latin typeface="Arial MT"/>
                <a:cs typeface="Arial MT"/>
              </a:rPr>
              <a:t>to</a:t>
            </a:r>
            <a:r>
              <a:rPr sz="2800" spc="-65" dirty="0">
                <a:latin typeface="Arial MT"/>
                <a:cs typeface="Arial MT"/>
              </a:rPr>
              <a:t> </a:t>
            </a:r>
            <a:r>
              <a:rPr sz="2800" spc="105" dirty="0">
                <a:latin typeface="Arial MT"/>
                <a:cs typeface="Arial MT"/>
              </a:rPr>
              <a:t>every</a:t>
            </a:r>
            <a:r>
              <a:rPr sz="2800" spc="-55" dirty="0">
                <a:latin typeface="Arial MT"/>
                <a:cs typeface="Arial MT"/>
              </a:rPr>
              <a:t> </a:t>
            </a:r>
            <a:r>
              <a:rPr sz="2800" spc="105" dirty="0">
                <a:latin typeface="Arial MT"/>
                <a:cs typeface="Arial MT"/>
              </a:rPr>
              <a:t>bean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99132" y="3535679"/>
            <a:ext cx="4490085" cy="585470"/>
          </a:xfrm>
          <a:prstGeom prst="rect">
            <a:avLst/>
          </a:prstGeom>
          <a:solidFill>
            <a:srgbClr val="5B9BD4"/>
          </a:solidFill>
        </p:spPr>
        <p:txBody>
          <a:bodyPr vert="horz" wrap="square" lIns="0" tIns="3937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10"/>
              </a:spcBef>
            </a:pPr>
            <a:r>
              <a:rPr sz="3200" spc="190" dirty="0">
                <a:solidFill>
                  <a:srgbClr val="FFFFFF"/>
                </a:solidFill>
                <a:latin typeface="Arial MT"/>
                <a:cs typeface="Arial MT"/>
              </a:rPr>
              <a:t>public</a:t>
            </a:r>
            <a:r>
              <a:rPr sz="3200" spc="-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200" spc="150" dirty="0">
                <a:solidFill>
                  <a:srgbClr val="FFFFFF"/>
                </a:solidFill>
                <a:latin typeface="Arial MT"/>
                <a:cs typeface="Arial MT"/>
              </a:rPr>
              <a:t>void</a:t>
            </a:r>
            <a:r>
              <a:rPr sz="32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200" spc="125" dirty="0">
                <a:solidFill>
                  <a:srgbClr val="FFFFFF"/>
                </a:solidFill>
                <a:latin typeface="Arial MT"/>
                <a:cs typeface="Arial MT"/>
              </a:rPr>
              <a:t>init()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99132" y="4669535"/>
            <a:ext cx="4490085" cy="585470"/>
          </a:xfrm>
          <a:prstGeom prst="rect">
            <a:avLst/>
          </a:prstGeom>
          <a:solidFill>
            <a:srgbClr val="5B9BD4"/>
          </a:solidFill>
        </p:spPr>
        <p:txBody>
          <a:bodyPr vert="horz" wrap="square" lIns="0" tIns="4000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15"/>
              </a:spcBef>
            </a:pPr>
            <a:r>
              <a:rPr sz="3200" spc="190" dirty="0">
                <a:solidFill>
                  <a:srgbClr val="FFFFFF"/>
                </a:solidFill>
                <a:latin typeface="Arial MT"/>
                <a:cs typeface="Arial MT"/>
              </a:rPr>
              <a:t>public</a:t>
            </a:r>
            <a:r>
              <a:rPr sz="3200" spc="-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200" spc="150" dirty="0">
                <a:solidFill>
                  <a:srgbClr val="FFFFFF"/>
                </a:solidFill>
                <a:latin typeface="Arial MT"/>
                <a:cs typeface="Arial MT"/>
              </a:rPr>
              <a:t>void</a:t>
            </a:r>
            <a:r>
              <a:rPr sz="32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200" spc="135" dirty="0">
                <a:solidFill>
                  <a:srgbClr val="FFFFFF"/>
                </a:solidFill>
                <a:latin typeface="Arial MT"/>
                <a:cs typeface="Arial MT"/>
              </a:rPr>
              <a:t>destroy()</a:t>
            </a:r>
            <a:endParaRPr sz="32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79307" y="3934967"/>
            <a:ext cx="2386583" cy="175412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179307" y="3934967"/>
            <a:ext cx="2386965" cy="1754505"/>
          </a:xfrm>
          <a:prstGeom prst="rect">
            <a:avLst/>
          </a:prstGeom>
          <a:ln w="6350">
            <a:solidFill>
              <a:srgbClr val="FFC000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92710" marR="187325">
              <a:lnSpc>
                <a:spcPct val="100000"/>
              </a:lnSpc>
              <a:spcBef>
                <a:spcPts val="325"/>
              </a:spcBef>
            </a:pPr>
            <a:r>
              <a:rPr sz="1800" dirty="0">
                <a:latin typeface="Arial MT"/>
                <a:cs typeface="Arial MT"/>
              </a:rPr>
              <a:t>We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105" dirty="0">
                <a:latin typeface="Arial MT"/>
                <a:cs typeface="Arial MT"/>
              </a:rPr>
              <a:t>can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80" dirty="0">
                <a:latin typeface="Arial MT"/>
                <a:cs typeface="Arial MT"/>
              </a:rPr>
              <a:t>change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60" dirty="0">
                <a:latin typeface="Arial MT"/>
                <a:cs typeface="Arial MT"/>
              </a:rPr>
              <a:t>the </a:t>
            </a:r>
            <a:r>
              <a:rPr sz="1800" spc="75" dirty="0">
                <a:latin typeface="Arial MT"/>
                <a:cs typeface="Arial MT"/>
              </a:rPr>
              <a:t>name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90" dirty="0">
                <a:latin typeface="Arial MT"/>
                <a:cs typeface="Arial MT"/>
              </a:rPr>
              <a:t>of</a:t>
            </a:r>
            <a:r>
              <a:rPr sz="1800" spc="145" dirty="0">
                <a:latin typeface="Arial MT"/>
                <a:cs typeface="Arial MT"/>
              </a:rPr>
              <a:t> </a:t>
            </a:r>
            <a:r>
              <a:rPr sz="1800" spc="60" dirty="0">
                <a:latin typeface="Arial MT"/>
                <a:cs typeface="Arial MT"/>
              </a:rPr>
              <a:t>these </a:t>
            </a:r>
            <a:r>
              <a:rPr sz="1800" spc="90" dirty="0">
                <a:latin typeface="Arial MT"/>
                <a:cs typeface="Arial MT"/>
              </a:rPr>
              <a:t>method</a:t>
            </a:r>
            <a:endParaRPr sz="1800">
              <a:latin typeface="Arial MT"/>
              <a:cs typeface="Arial MT"/>
            </a:endParaRPr>
          </a:p>
          <a:p>
            <a:pPr marL="92710" marR="198755">
              <a:lnSpc>
                <a:spcPct val="100000"/>
              </a:lnSpc>
            </a:pPr>
            <a:r>
              <a:rPr sz="1800" spc="105" dirty="0">
                <a:latin typeface="Arial MT"/>
                <a:cs typeface="Arial MT"/>
              </a:rPr>
              <a:t>But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85" dirty="0">
                <a:latin typeface="Arial MT"/>
                <a:cs typeface="Arial MT"/>
              </a:rPr>
              <a:t>signature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65" dirty="0">
                <a:latin typeface="Arial MT"/>
                <a:cs typeface="Arial MT"/>
              </a:rPr>
              <a:t>must </a:t>
            </a:r>
            <a:r>
              <a:rPr sz="1800" spc="60" dirty="0">
                <a:latin typeface="Arial MT"/>
                <a:cs typeface="Arial MT"/>
              </a:rPr>
              <a:t>be</a:t>
            </a:r>
            <a:endParaRPr sz="1800">
              <a:latin typeface="Arial MT"/>
              <a:cs typeface="Arial MT"/>
            </a:endParaRPr>
          </a:p>
          <a:p>
            <a:pPr marL="92710">
              <a:lnSpc>
                <a:spcPct val="100000"/>
              </a:lnSpc>
            </a:pPr>
            <a:r>
              <a:rPr sz="1800" spc="40" dirty="0">
                <a:latin typeface="Arial MT"/>
                <a:cs typeface="Arial MT"/>
              </a:rPr>
              <a:t>same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44868" y="4466844"/>
            <a:ext cx="1235075" cy="345440"/>
          </a:xfrm>
          <a:custGeom>
            <a:avLst/>
            <a:gdLst/>
            <a:ahLst/>
            <a:cxnLst/>
            <a:rect l="l" t="t" r="r" b="b"/>
            <a:pathLst>
              <a:path w="1235075" h="345439">
                <a:moveTo>
                  <a:pt x="0" y="0"/>
                </a:moveTo>
                <a:lnTo>
                  <a:pt x="1235075" y="345185"/>
                </a:lnTo>
              </a:path>
            </a:pathLst>
          </a:custGeom>
          <a:ln w="6349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2400" y="2289048"/>
            <a:ext cx="1896110" cy="175450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41275" rIns="0" bIns="0" rtlCol="0">
            <a:spAutoFit/>
          </a:bodyPr>
          <a:lstStyle/>
          <a:p>
            <a:pPr marL="90805" marR="450850">
              <a:lnSpc>
                <a:spcPct val="100000"/>
              </a:lnSpc>
              <a:spcBef>
                <a:spcPts val="325"/>
              </a:spcBef>
            </a:pPr>
            <a:r>
              <a:rPr sz="1800" b="1" spc="-10" dirty="0">
                <a:solidFill>
                  <a:srgbClr val="171717"/>
                </a:solidFill>
                <a:latin typeface="Arial"/>
                <a:cs typeface="Arial"/>
              </a:rPr>
              <a:t>Initialization </a:t>
            </a:r>
            <a:r>
              <a:rPr sz="1800" b="1" spc="-20" dirty="0">
                <a:solidFill>
                  <a:srgbClr val="171717"/>
                </a:solidFill>
                <a:latin typeface="Arial"/>
                <a:cs typeface="Arial"/>
              </a:rPr>
              <a:t>code </a:t>
            </a:r>
            <a:r>
              <a:rPr sz="1800" b="1" spc="-10" dirty="0">
                <a:solidFill>
                  <a:srgbClr val="171717"/>
                </a:solidFill>
                <a:latin typeface="Arial"/>
                <a:cs typeface="Arial"/>
              </a:rPr>
              <a:t>Loading config,</a:t>
            </a:r>
            <a:endParaRPr sz="1800">
              <a:latin typeface="Arial"/>
              <a:cs typeface="Arial"/>
            </a:endParaRPr>
          </a:p>
          <a:p>
            <a:pPr marL="90805" marR="82550">
              <a:lnSpc>
                <a:spcPct val="100000"/>
              </a:lnSpc>
            </a:pPr>
            <a:r>
              <a:rPr sz="1800" b="1" dirty="0">
                <a:solidFill>
                  <a:srgbClr val="171717"/>
                </a:solidFill>
                <a:latin typeface="Arial"/>
                <a:cs typeface="Arial"/>
              </a:rPr>
              <a:t>Connecting</a:t>
            </a:r>
            <a:r>
              <a:rPr sz="1800" b="1" spc="60" dirty="0">
                <a:solidFill>
                  <a:srgbClr val="171717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171717"/>
                </a:solidFill>
                <a:latin typeface="Arial"/>
                <a:cs typeface="Arial"/>
              </a:rPr>
              <a:t>db, </a:t>
            </a:r>
            <a:r>
              <a:rPr sz="1800" b="1" dirty="0">
                <a:solidFill>
                  <a:srgbClr val="171717"/>
                </a:solidFill>
                <a:latin typeface="Arial"/>
                <a:cs typeface="Arial"/>
              </a:rPr>
              <a:t>Webservice</a:t>
            </a:r>
            <a:r>
              <a:rPr sz="1800" b="1" spc="100" dirty="0">
                <a:solidFill>
                  <a:srgbClr val="171717"/>
                </a:solidFill>
                <a:latin typeface="Arial"/>
                <a:cs typeface="Arial"/>
              </a:rPr>
              <a:t> </a:t>
            </a:r>
            <a:r>
              <a:rPr sz="1800" b="1" spc="35" dirty="0">
                <a:solidFill>
                  <a:srgbClr val="171717"/>
                </a:solidFill>
                <a:latin typeface="Arial"/>
                <a:cs typeface="Arial"/>
              </a:rPr>
              <a:t>etc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224009" y="6447012"/>
            <a:ext cx="2686685" cy="290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100" dirty="0">
                <a:solidFill>
                  <a:srgbClr val="FFFFFF"/>
                </a:solidFill>
                <a:latin typeface="Arial MT"/>
                <a:cs typeface="Arial MT"/>
              </a:rPr>
              <a:t>Learncodewith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Arial MT"/>
                <a:cs typeface="Arial MT"/>
              </a:rPr>
              <a:t>Durgesh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57115" y="5388864"/>
            <a:ext cx="1896110" cy="36893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4127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25"/>
              </a:spcBef>
            </a:pPr>
            <a:r>
              <a:rPr sz="1800" b="1" dirty="0">
                <a:solidFill>
                  <a:srgbClr val="171717"/>
                </a:solidFill>
                <a:latin typeface="Arial"/>
                <a:cs typeface="Arial"/>
              </a:rPr>
              <a:t>Clean</a:t>
            </a:r>
            <a:r>
              <a:rPr sz="1800" b="1" spc="-20" dirty="0">
                <a:solidFill>
                  <a:srgbClr val="171717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171717"/>
                </a:solidFill>
                <a:latin typeface="Arial"/>
                <a:cs typeface="Arial"/>
              </a:rPr>
              <a:t>up</a:t>
            </a:r>
            <a:r>
              <a:rPr sz="1800" b="1" spc="5" dirty="0">
                <a:solidFill>
                  <a:srgbClr val="171717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171717"/>
                </a:solidFill>
                <a:latin typeface="Arial"/>
                <a:cs typeface="Arial"/>
              </a:rPr>
              <a:t>code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9687" y="-39688"/>
            <a:ext cx="12271375" cy="6937375"/>
            <a:chOff x="-39687" y="-39688"/>
            <a:chExt cx="12271375" cy="6937375"/>
          </a:xfrm>
        </p:grpSpPr>
        <p:sp>
          <p:nvSpPr>
            <p:cNvPr id="3" name="object 3"/>
            <p:cNvSpPr/>
            <p:nvPr/>
          </p:nvSpPr>
          <p:spPr>
            <a:xfrm>
              <a:off x="3136392" y="1379219"/>
              <a:ext cx="6745605" cy="5282565"/>
            </a:xfrm>
            <a:custGeom>
              <a:avLst/>
              <a:gdLst/>
              <a:ahLst/>
              <a:cxnLst/>
              <a:rect l="l" t="t" r="r" b="b"/>
              <a:pathLst>
                <a:path w="6745605" h="5282565">
                  <a:moveTo>
                    <a:pt x="6745224" y="0"/>
                  </a:moveTo>
                  <a:lnTo>
                    <a:pt x="0" y="0"/>
                  </a:lnTo>
                  <a:lnTo>
                    <a:pt x="0" y="5282184"/>
                  </a:lnTo>
                  <a:lnTo>
                    <a:pt x="6745224" y="5282184"/>
                  </a:lnTo>
                  <a:lnTo>
                    <a:pt x="674522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0" y="6858000"/>
                  </a:moveTo>
                  <a:lnTo>
                    <a:pt x="12192000" y="685800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79375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85604" y="243840"/>
              <a:ext cx="2386583" cy="149656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26323" y="3473196"/>
              <a:ext cx="1592579" cy="217627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18410">
              <a:lnSpc>
                <a:spcPct val="100000"/>
              </a:lnSpc>
              <a:spcBef>
                <a:spcPts val="105"/>
              </a:spcBef>
            </a:pPr>
            <a:r>
              <a:rPr b="0" u="sng" spc="245" dirty="0">
                <a:uFill>
                  <a:solidFill>
                    <a:srgbClr val="00AFEF"/>
                  </a:solidFill>
                </a:uFill>
                <a:latin typeface="Arial MT"/>
                <a:cs typeface="Arial MT"/>
              </a:rPr>
              <a:t>Life</a:t>
            </a:r>
            <a:r>
              <a:rPr b="0" u="sng" spc="-155" dirty="0">
                <a:uFill>
                  <a:solidFill>
                    <a:srgbClr val="00AFEF"/>
                  </a:solidFill>
                </a:uFill>
                <a:latin typeface="Arial MT"/>
                <a:cs typeface="Arial MT"/>
              </a:rPr>
              <a:t> </a:t>
            </a:r>
            <a:r>
              <a:rPr b="0" u="sng" spc="210" dirty="0">
                <a:uFill>
                  <a:solidFill>
                    <a:srgbClr val="00AFEF"/>
                  </a:solidFill>
                </a:uFill>
                <a:latin typeface="Arial MT"/>
                <a:cs typeface="Arial MT"/>
              </a:rPr>
              <a:t>Cycle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518159" y="2089365"/>
            <a:ext cx="1998345" cy="782320"/>
            <a:chOff x="518159" y="2089365"/>
            <a:chExt cx="1998345" cy="78232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002" y="2121274"/>
              <a:ext cx="1943142" cy="74994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8159" y="2089365"/>
              <a:ext cx="1737360" cy="59439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3315" y="2151887"/>
              <a:ext cx="1847088" cy="64617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23316" y="2151888"/>
            <a:ext cx="1847214" cy="64643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30"/>
              </a:spcBef>
            </a:pPr>
            <a:r>
              <a:rPr sz="1800" spc="100" dirty="0">
                <a:solidFill>
                  <a:srgbClr val="FFFFFF"/>
                </a:solidFill>
                <a:latin typeface="Arial MT"/>
                <a:cs typeface="Arial MT"/>
              </a:rPr>
              <a:t>Spring</a:t>
            </a:r>
            <a:r>
              <a:rPr sz="18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Arial MT"/>
                <a:cs typeface="Arial MT"/>
              </a:rPr>
              <a:t>bean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63295" y="4318990"/>
            <a:ext cx="1998345" cy="869315"/>
            <a:chOff x="463295" y="4318990"/>
            <a:chExt cx="1998345" cy="86931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8138" y="4352410"/>
              <a:ext cx="1943142" cy="74994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3295" y="4318990"/>
              <a:ext cx="1903476" cy="86870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8451" y="4383024"/>
              <a:ext cx="1847088" cy="64617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68451" y="4383023"/>
            <a:ext cx="1847214" cy="64643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91440" marR="234315">
              <a:lnSpc>
                <a:spcPct val="100000"/>
              </a:lnSpc>
              <a:spcBef>
                <a:spcPts val="330"/>
              </a:spcBef>
            </a:pPr>
            <a:r>
              <a:rPr sz="1800" spc="75" dirty="0">
                <a:solidFill>
                  <a:srgbClr val="FFFFFF"/>
                </a:solidFill>
                <a:latin typeface="Arial MT"/>
                <a:cs typeface="Arial MT"/>
              </a:rPr>
              <a:t>Configuration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Xml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File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866134" y="1651761"/>
            <a:ext cx="819150" cy="1936114"/>
            <a:chOff x="3866134" y="1651761"/>
            <a:chExt cx="819150" cy="1936114"/>
          </a:xfrm>
        </p:grpSpPr>
        <p:sp>
          <p:nvSpPr>
            <p:cNvPr id="19" name="object 19"/>
            <p:cNvSpPr/>
            <p:nvPr/>
          </p:nvSpPr>
          <p:spPr>
            <a:xfrm>
              <a:off x="3872484" y="1658111"/>
              <a:ext cx="806450" cy="782320"/>
            </a:xfrm>
            <a:custGeom>
              <a:avLst/>
              <a:gdLst/>
              <a:ahLst/>
              <a:cxnLst/>
              <a:rect l="l" t="t" r="r" b="b"/>
              <a:pathLst>
                <a:path w="806450" h="782319">
                  <a:moveTo>
                    <a:pt x="403098" y="0"/>
                  </a:moveTo>
                  <a:lnTo>
                    <a:pt x="356087" y="2629"/>
                  </a:lnTo>
                  <a:lnTo>
                    <a:pt x="310669" y="10323"/>
                  </a:lnTo>
                  <a:lnTo>
                    <a:pt x="267147" y="22788"/>
                  </a:lnTo>
                  <a:lnTo>
                    <a:pt x="225823" y="39730"/>
                  </a:lnTo>
                  <a:lnTo>
                    <a:pt x="186999" y="60857"/>
                  </a:lnTo>
                  <a:lnTo>
                    <a:pt x="150978" y="85874"/>
                  </a:lnTo>
                  <a:lnTo>
                    <a:pt x="118062" y="114490"/>
                  </a:lnTo>
                  <a:lnTo>
                    <a:pt x="88554" y="146410"/>
                  </a:lnTo>
                  <a:lnTo>
                    <a:pt x="62756" y="181342"/>
                  </a:lnTo>
                  <a:lnTo>
                    <a:pt x="40970" y="218991"/>
                  </a:lnTo>
                  <a:lnTo>
                    <a:pt x="23499" y="259066"/>
                  </a:lnTo>
                  <a:lnTo>
                    <a:pt x="10645" y="301272"/>
                  </a:lnTo>
                  <a:lnTo>
                    <a:pt x="2711" y="345316"/>
                  </a:lnTo>
                  <a:lnTo>
                    <a:pt x="0" y="390905"/>
                  </a:lnTo>
                  <a:lnTo>
                    <a:pt x="2711" y="436495"/>
                  </a:lnTo>
                  <a:lnTo>
                    <a:pt x="10645" y="480539"/>
                  </a:lnTo>
                  <a:lnTo>
                    <a:pt x="23499" y="522745"/>
                  </a:lnTo>
                  <a:lnTo>
                    <a:pt x="40970" y="562820"/>
                  </a:lnTo>
                  <a:lnTo>
                    <a:pt x="62756" y="600469"/>
                  </a:lnTo>
                  <a:lnTo>
                    <a:pt x="88554" y="635401"/>
                  </a:lnTo>
                  <a:lnTo>
                    <a:pt x="118062" y="667321"/>
                  </a:lnTo>
                  <a:lnTo>
                    <a:pt x="150978" y="695937"/>
                  </a:lnTo>
                  <a:lnTo>
                    <a:pt x="186999" y="720954"/>
                  </a:lnTo>
                  <a:lnTo>
                    <a:pt x="225823" y="742081"/>
                  </a:lnTo>
                  <a:lnTo>
                    <a:pt x="267147" y="759023"/>
                  </a:lnTo>
                  <a:lnTo>
                    <a:pt x="310669" y="771488"/>
                  </a:lnTo>
                  <a:lnTo>
                    <a:pt x="356087" y="779182"/>
                  </a:lnTo>
                  <a:lnTo>
                    <a:pt x="403098" y="781812"/>
                  </a:lnTo>
                  <a:lnTo>
                    <a:pt x="450108" y="779182"/>
                  </a:lnTo>
                  <a:lnTo>
                    <a:pt x="495526" y="771488"/>
                  </a:lnTo>
                  <a:lnTo>
                    <a:pt x="539048" y="759023"/>
                  </a:lnTo>
                  <a:lnTo>
                    <a:pt x="580372" y="742081"/>
                  </a:lnTo>
                  <a:lnTo>
                    <a:pt x="619196" y="720954"/>
                  </a:lnTo>
                  <a:lnTo>
                    <a:pt x="655217" y="695937"/>
                  </a:lnTo>
                  <a:lnTo>
                    <a:pt x="688133" y="667321"/>
                  </a:lnTo>
                  <a:lnTo>
                    <a:pt x="717641" y="635401"/>
                  </a:lnTo>
                  <a:lnTo>
                    <a:pt x="743439" y="600469"/>
                  </a:lnTo>
                  <a:lnTo>
                    <a:pt x="765225" y="562820"/>
                  </a:lnTo>
                  <a:lnTo>
                    <a:pt x="782696" y="522745"/>
                  </a:lnTo>
                  <a:lnTo>
                    <a:pt x="795550" y="480539"/>
                  </a:lnTo>
                  <a:lnTo>
                    <a:pt x="803484" y="436495"/>
                  </a:lnTo>
                  <a:lnTo>
                    <a:pt x="806195" y="390905"/>
                  </a:lnTo>
                  <a:lnTo>
                    <a:pt x="803484" y="345316"/>
                  </a:lnTo>
                  <a:lnTo>
                    <a:pt x="795550" y="301272"/>
                  </a:lnTo>
                  <a:lnTo>
                    <a:pt x="782696" y="259066"/>
                  </a:lnTo>
                  <a:lnTo>
                    <a:pt x="765225" y="218991"/>
                  </a:lnTo>
                  <a:lnTo>
                    <a:pt x="743439" y="181342"/>
                  </a:lnTo>
                  <a:lnTo>
                    <a:pt x="717641" y="146410"/>
                  </a:lnTo>
                  <a:lnTo>
                    <a:pt x="688133" y="114490"/>
                  </a:lnTo>
                  <a:lnTo>
                    <a:pt x="655217" y="85874"/>
                  </a:lnTo>
                  <a:lnTo>
                    <a:pt x="619196" y="60857"/>
                  </a:lnTo>
                  <a:lnTo>
                    <a:pt x="580372" y="39730"/>
                  </a:lnTo>
                  <a:lnTo>
                    <a:pt x="539048" y="22788"/>
                  </a:lnTo>
                  <a:lnTo>
                    <a:pt x="495526" y="10323"/>
                  </a:lnTo>
                  <a:lnTo>
                    <a:pt x="450108" y="2629"/>
                  </a:lnTo>
                  <a:lnTo>
                    <a:pt x="403098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872484" y="1658111"/>
              <a:ext cx="806450" cy="782320"/>
            </a:xfrm>
            <a:custGeom>
              <a:avLst/>
              <a:gdLst/>
              <a:ahLst/>
              <a:cxnLst/>
              <a:rect l="l" t="t" r="r" b="b"/>
              <a:pathLst>
                <a:path w="806450" h="782319">
                  <a:moveTo>
                    <a:pt x="0" y="390905"/>
                  </a:moveTo>
                  <a:lnTo>
                    <a:pt x="2711" y="345316"/>
                  </a:lnTo>
                  <a:lnTo>
                    <a:pt x="10645" y="301272"/>
                  </a:lnTo>
                  <a:lnTo>
                    <a:pt x="23499" y="259066"/>
                  </a:lnTo>
                  <a:lnTo>
                    <a:pt x="40970" y="218991"/>
                  </a:lnTo>
                  <a:lnTo>
                    <a:pt x="62756" y="181342"/>
                  </a:lnTo>
                  <a:lnTo>
                    <a:pt x="88554" y="146410"/>
                  </a:lnTo>
                  <a:lnTo>
                    <a:pt x="118062" y="114490"/>
                  </a:lnTo>
                  <a:lnTo>
                    <a:pt x="150978" y="85874"/>
                  </a:lnTo>
                  <a:lnTo>
                    <a:pt x="186999" y="60857"/>
                  </a:lnTo>
                  <a:lnTo>
                    <a:pt x="225823" y="39730"/>
                  </a:lnTo>
                  <a:lnTo>
                    <a:pt x="267147" y="22788"/>
                  </a:lnTo>
                  <a:lnTo>
                    <a:pt x="310669" y="10323"/>
                  </a:lnTo>
                  <a:lnTo>
                    <a:pt x="356087" y="2629"/>
                  </a:lnTo>
                  <a:lnTo>
                    <a:pt x="403098" y="0"/>
                  </a:lnTo>
                  <a:lnTo>
                    <a:pt x="450108" y="2629"/>
                  </a:lnTo>
                  <a:lnTo>
                    <a:pt x="495526" y="10323"/>
                  </a:lnTo>
                  <a:lnTo>
                    <a:pt x="539048" y="22788"/>
                  </a:lnTo>
                  <a:lnTo>
                    <a:pt x="580372" y="39730"/>
                  </a:lnTo>
                  <a:lnTo>
                    <a:pt x="619196" y="60857"/>
                  </a:lnTo>
                  <a:lnTo>
                    <a:pt x="655217" y="85874"/>
                  </a:lnTo>
                  <a:lnTo>
                    <a:pt x="688133" y="114490"/>
                  </a:lnTo>
                  <a:lnTo>
                    <a:pt x="717641" y="146410"/>
                  </a:lnTo>
                  <a:lnTo>
                    <a:pt x="743439" y="181342"/>
                  </a:lnTo>
                  <a:lnTo>
                    <a:pt x="765225" y="218991"/>
                  </a:lnTo>
                  <a:lnTo>
                    <a:pt x="782696" y="259066"/>
                  </a:lnTo>
                  <a:lnTo>
                    <a:pt x="795550" y="301272"/>
                  </a:lnTo>
                  <a:lnTo>
                    <a:pt x="803484" y="345316"/>
                  </a:lnTo>
                  <a:lnTo>
                    <a:pt x="806195" y="390905"/>
                  </a:lnTo>
                  <a:lnTo>
                    <a:pt x="803484" y="436495"/>
                  </a:lnTo>
                  <a:lnTo>
                    <a:pt x="795550" y="480539"/>
                  </a:lnTo>
                  <a:lnTo>
                    <a:pt x="782696" y="522745"/>
                  </a:lnTo>
                  <a:lnTo>
                    <a:pt x="765225" y="562820"/>
                  </a:lnTo>
                  <a:lnTo>
                    <a:pt x="743439" y="600469"/>
                  </a:lnTo>
                  <a:lnTo>
                    <a:pt x="717641" y="635401"/>
                  </a:lnTo>
                  <a:lnTo>
                    <a:pt x="688133" y="667321"/>
                  </a:lnTo>
                  <a:lnTo>
                    <a:pt x="655217" y="695937"/>
                  </a:lnTo>
                  <a:lnTo>
                    <a:pt x="619196" y="720954"/>
                  </a:lnTo>
                  <a:lnTo>
                    <a:pt x="580372" y="742081"/>
                  </a:lnTo>
                  <a:lnTo>
                    <a:pt x="539048" y="759023"/>
                  </a:lnTo>
                  <a:lnTo>
                    <a:pt x="495526" y="771488"/>
                  </a:lnTo>
                  <a:lnTo>
                    <a:pt x="450108" y="779182"/>
                  </a:lnTo>
                  <a:lnTo>
                    <a:pt x="403098" y="781812"/>
                  </a:lnTo>
                  <a:lnTo>
                    <a:pt x="356087" y="779182"/>
                  </a:lnTo>
                  <a:lnTo>
                    <a:pt x="310669" y="771488"/>
                  </a:lnTo>
                  <a:lnTo>
                    <a:pt x="267147" y="759023"/>
                  </a:lnTo>
                  <a:lnTo>
                    <a:pt x="225823" y="742081"/>
                  </a:lnTo>
                  <a:lnTo>
                    <a:pt x="186999" y="720954"/>
                  </a:lnTo>
                  <a:lnTo>
                    <a:pt x="150978" y="695937"/>
                  </a:lnTo>
                  <a:lnTo>
                    <a:pt x="118062" y="667321"/>
                  </a:lnTo>
                  <a:lnTo>
                    <a:pt x="88554" y="635401"/>
                  </a:lnTo>
                  <a:lnTo>
                    <a:pt x="62756" y="600469"/>
                  </a:lnTo>
                  <a:lnTo>
                    <a:pt x="40970" y="562820"/>
                  </a:lnTo>
                  <a:lnTo>
                    <a:pt x="23499" y="522745"/>
                  </a:lnTo>
                  <a:lnTo>
                    <a:pt x="10645" y="480539"/>
                  </a:lnTo>
                  <a:lnTo>
                    <a:pt x="2711" y="436495"/>
                  </a:lnTo>
                  <a:lnTo>
                    <a:pt x="0" y="39090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872484" y="2798063"/>
              <a:ext cx="806450" cy="783590"/>
            </a:xfrm>
            <a:custGeom>
              <a:avLst/>
              <a:gdLst/>
              <a:ahLst/>
              <a:cxnLst/>
              <a:rect l="l" t="t" r="r" b="b"/>
              <a:pathLst>
                <a:path w="806450" h="783589">
                  <a:moveTo>
                    <a:pt x="403098" y="0"/>
                  </a:moveTo>
                  <a:lnTo>
                    <a:pt x="356087" y="2635"/>
                  </a:lnTo>
                  <a:lnTo>
                    <a:pt x="310669" y="10345"/>
                  </a:lnTo>
                  <a:lnTo>
                    <a:pt x="267147" y="22837"/>
                  </a:lnTo>
                  <a:lnTo>
                    <a:pt x="225823" y="39815"/>
                  </a:lnTo>
                  <a:lnTo>
                    <a:pt x="186999" y="60985"/>
                  </a:lnTo>
                  <a:lnTo>
                    <a:pt x="150978" y="86054"/>
                  </a:lnTo>
                  <a:lnTo>
                    <a:pt x="118062" y="114728"/>
                  </a:lnTo>
                  <a:lnTo>
                    <a:pt x="88554" y="146712"/>
                  </a:lnTo>
                  <a:lnTo>
                    <a:pt x="62756" y="181713"/>
                  </a:lnTo>
                  <a:lnTo>
                    <a:pt x="40970" y="219436"/>
                  </a:lnTo>
                  <a:lnTo>
                    <a:pt x="23499" y="259586"/>
                  </a:lnTo>
                  <a:lnTo>
                    <a:pt x="10645" y="301871"/>
                  </a:lnTo>
                  <a:lnTo>
                    <a:pt x="2711" y="345997"/>
                  </a:lnTo>
                  <a:lnTo>
                    <a:pt x="0" y="391668"/>
                  </a:lnTo>
                  <a:lnTo>
                    <a:pt x="2711" y="437338"/>
                  </a:lnTo>
                  <a:lnTo>
                    <a:pt x="10645" y="481464"/>
                  </a:lnTo>
                  <a:lnTo>
                    <a:pt x="23499" y="523749"/>
                  </a:lnTo>
                  <a:lnTo>
                    <a:pt x="40970" y="563899"/>
                  </a:lnTo>
                  <a:lnTo>
                    <a:pt x="62756" y="601622"/>
                  </a:lnTo>
                  <a:lnTo>
                    <a:pt x="88554" y="636623"/>
                  </a:lnTo>
                  <a:lnTo>
                    <a:pt x="118062" y="668607"/>
                  </a:lnTo>
                  <a:lnTo>
                    <a:pt x="150978" y="697281"/>
                  </a:lnTo>
                  <a:lnTo>
                    <a:pt x="186999" y="722350"/>
                  </a:lnTo>
                  <a:lnTo>
                    <a:pt x="225823" y="743520"/>
                  </a:lnTo>
                  <a:lnTo>
                    <a:pt x="267147" y="760498"/>
                  </a:lnTo>
                  <a:lnTo>
                    <a:pt x="310669" y="772990"/>
                  </a:lnTo>
                  <a:lnTo>
                    <a:pt x="356087" y="780700"/>
                  </a:lnTo>
                  <a:lnTo>
                    <a:pt x="403098" y="783336"/>
                  </a:lnTo>
                  <a:lnTo>
                    <a:pt x="450108" y="780700"/>
                  </a:lnTo>
                  <a:lnTo>
                    <a:pt x="495526" y="772990"/>
                  </a:lnTo>
                  <a:lnTo>
                    <a:pt x="539048" y="760498"/>
                  </a:lnTo>
                  <a:lnTo>
                    <a:pt x="580372" y="743520"/>
                  </a:lnTo>
                  <a:lnTo>
                    <a:pt x="619196" y="722350"/>
                  </a:lnTo>
                  <a:lnTo>
                    <a:pt x="655217" y="697281"/>
                  </a:lnTo>
                  <a:lnTo>
                    <a:pt x="688133" y="668607"/>
                  </a:lnTo>
                  <a:lnTo>
                    <a:pt x="717641" y="636623"/>
                  </a:lnTo>
                  <a:lnTo>
                    <a:pt x="743439" y="601622"/>
                  </a:lnTo>
                  <a:lnTo>
                    <a:pt x="765225" y="563899"/>
                  </a:lnTo>
                  <a:lnTo>
                    <a:pt x="782696" y="523749"/>
                  </a:lnTo>
                  <a:lnTo>
                    <a:pt x="795550" y="481464"/>
                  </a:lnTo>
                  <a:lnTo>
                    <a:pt x="803484" y="437338"/>
                  </a:lnTo>
                  <a:lnTo>
                    <a:pt x="806195" y="391668"/>
                  </a:lnTo>
                  <a:lnTo>
                    <a:pt x="803484" y="345997"/>
                  </a:lnTo>
                  <a:lnTo>
                    <a:pt x="795550" y="301871"/>
                  </a:lnTo>
                  <a:lnTo>
                    <a:pt x="782696" y="259586"/>
                  </a:lnTo>
                  <a:lnTo>
                    <a:pt x="765225" y="219436"/>
                  </a:lnTo>
                  <a:lnTo>
                    <a:pt x="743439" y="181713"/>
                  </a:lnTo>
                  <a:lnTo>
                    <a:pt x="717641" y="146712"/>
                  </a:lnTo>
                  <a:lnTo>
                    <a:pt x="688133" y="114728"/>
                  </a:lnTo>
                  <a:lnTo>
                    <a:pt x="655217" y="86054"/>
                  </a:lnTo>
                  <a:lnTo>
                    <a:pt x="619196" y="60985"/>
                  </a:lnTo>
                  <a:lnTo>
                    <a:pt x="580372" y="39815"/>
                  </a:lnTo>
                  <a:lnTo>
                    <a:pt x="539048" y="22837"/>
                  </a:lnTo>
                  <a:lnTo>
                    <a:pt x="495526" y="10345"/>
                  </a:lnTo>
                  <a:lnTo>
                    <a:pt x="450108" y="2635"/>
                  </a:lnTo>
                  <a:lnTo>
                    <a:pt x="40309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872484" y="2798063"/>
              <a:ext cx="806450" cy="783590"/>
            </a:xfrm>
            <a:custGeom>
              <a:avLst/>
              <a:gdLst/>
              <a:ahLst/>
              <a:cxnLst/>
              <a:rect l="l" t="t" r="r" b="b"/>
              <a:pathLst>
                <a:path w="806450" h="783589">
                  <a:moveTo>
                    <a:pt x="0" y="391668"/>
                  </a:moveTo>
                  <a:lnTo>
                    <a:pt x="2711" y="345997"/>
                  </a:lnTo>
                  <a:lnTo>
                    <a:pt x="10645" y="301871"/>
                  </a:lnTo>
                  <a:lnTo>
                    <a:pt x="23499" y="259586"/>
                  </a:lnTo>
                  <a:lnTo>
                    <a:pt x="40970" y="219436"/>
                  </a:lnTo>
                  <a:lnTo>
                    <a:pt x="62756" y="181713"/>
                  </a:lnTo>
                  <a:lnTo>
                    <a:pt x="88554" y="146712"/>
                  </a:lnTo>
                  <a:lnTo>
                    <a:pt x="118062" y="114728"/>
                  </a:lnTo>
                  <a:lnTo>
                    <a:pt x="150978" y="86054"/>
                  </a:lnTo>
                  <a:lnTo>
                    <a:pt x="186999" y="60985"/>
                  </a:lnTo>
                  <a:lnTo>
                    <a:pt x="225823" y="39815"/>
                  </a:lnTo>
                  <a:lnTo>
                    <a:pt x="267147" y="22837"/>
                  </a:lnTo>
                  <a:lnTo>
                    <a:pt x="310669" y="10345"/>
                  </a:lnTo>
                  <a:lnTo>
                    <a:pt x="356087" y="2635"/>
                  </a:lnTo>
                  <a:lnTo>
                    <a:pt x="403098" y="0"/>
                  </a:lnTo>
                  <a:lnTo>
                    <a:pt x="450108" y="2635"/>
                  </a:lnTo>
                  <a:lnTo>
                    <a:pt x="495526" y="10345"/>
                  </a:lnTo>
                  <a:lnTo>
                    <a:pt x="539048" y="22837"/>
                  </a:lnTo>
                  <a:lnTo>
                    <a:pt x="580372" y="39815"/>
                  </a:lnTo>
                  <a:lnTo>
                    <a:pt x="619196" y="60985"/>
                  </a:lnTo>
                  <a:lnTo>
                    <a:pt x="655217" y="86054"/>
                  </a:lnTo>
                  <a:lnTo>
                    <a:pt x="688133" y="114728"/>
                  </a:lnTo>
                  <a:lnTo>
                    <a:pt x="717641" y="146712"/>
                  </a:lnTo>
                  <a:lnTo>
                    <a:pt x="743439" y="181713"/>
                  </a:lnTo>
                  <a:lnTo>
                    <a:pt x="765225" y="219436"/>
                  </a:lnTo>
                  <a:lnTo>
                    <a:pt x="782696" y="259586"/>
                  </a:lnTo>
                  <a:lnTo>
                    <a:pt x="795550" y="301871"/>
                  </a:lnTo>
                  <a:lnTo>
                    <a:pt x="803484" y="345997"/>
                  </a:lnTo>
                  <a:lnTo>
                    <a:pt x="806195" y="391668"/>
                  </a:lnTo>
                  <a:lnTo>
                    <a:pt x="803484" y="437338"/>
                  </a:lnTo>
                  <a:lnTo>
                    <a:pt x="795550" y="481464"/>
                  </a:lnTo>
                  <a:lnTo>
                    <a:pt x="782696" y="523749"/>
                  </a:lnTo>
                  <a:lnTo>
                    <a:pt x="765225" y="563899"/>
                  </a:lnTo>
                  <a:lnTo>
                    <a:pt x="743439" y="601622"/>
                  </a:lnTo>
                  <a:lnTo>
                    <a:pt x="717641" y="636623"/>
                  </a:lnTo>
                  <a:lnTo>
                    <a:pt x="688133" y="668607"/>
                  </a:lnTo>
                  <a:lnTo>
                    <a:pt x="655217" y="697281"/>
                  </a:lnTo>
                  <a:lnTo>
                    <a:pt x="619196" y="722350"/>
                  </a:lnTo>
                  <a:lnTo>
                    <a:pt x="580372" y="743520"/>
                  </a:lnTo>
                  <a:lnTo>
                    <a:pt x="539048" y="760498"/>
                  </a:lnTo>
                  <a:lnTo>
                    <a:pt x="495526" y="772990"/>
                  </a:lnTo>
                  <a:lnTo>
                    <a:pt x="450108" y="780700"/>
                  </a:lnTo>
                  <a:lnTo>
                    <a:pt x="403098" y="783336"/>
                  </a:lnTo>
                  <a:lnTo>
                    <a:pt x="356087" y="780700"/>
                  </a:lnTo>
                  <a:lnTo>
                    <a:pt x="310669" y="772990"/>
                  </a:lnTo>
                  <a:lnTo>
                    <a:pt x="267147" y="760498"/>
                  </a:lnTo>
                  <a:lnTo>
                    <a:pt x="225823" y="743520"/>
                  </a:lnTo>
                  <a:lnTo>
                    <a:pt x="186999" y="722350"/>
                  </a:lnTo>
                  <a:lnTo>
                    <a:pt x="150978" y="697281"/>
                  </a:lnTo>
                  <a:lnTo>
                    <a:pt x="118062" y="668607"/>
                  </a:lnTo>
                  <a:lnTo>
                    <a:pt x="88554" y="636623"/>
                  </a:lnTo>
                  <a:lnTo>
                    <a:pt x="62756" y="601622"/>
                  </a:lnTo>
                  <a:lnTo>
                    <a:pt x="40970" y="563899"/>
                  </a:lnTo>
                  <a:lnTo>
                    <a:pt x="23499" y="523749"/>
                  </a:lnTo>
                  <a:lnTo>
                    <a:pt x="10645" y="481464"/>
                  </a:lnTo>
                  <a:lnTo>
                    <a:pt x="2711" y="437338"/>
                  </a:lnTo>
                  <a:lnTo>
                    <a:pt x="0" y="39166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147565" y="3025266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25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920490" y="4021073"/>
            <a:ext cx="759460" cy="368935"/>
          </a:xfrm>
          <a:prstGeom prst="rect">
            <a:avLst/>
          </a:prstGeom>
          <a:solidFill>
            <a:srgbClr val="4471C4"/>
          </a:solidFill>
          <a:ln w="19050">
            <a:solidFill>
              <a:srgbClr val="FFFFFF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23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init()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20490" y="4644390"/>
            <a:ext cx="3243580" cy="370840"/>
          </a:xfrm>
          <a:prstGeom prst="rect">
            <a:avLst/>
          </a:prstGeom>
          <a:solidFill>
            <a:srgbClr val="4471C4"/>
          </a:solidFill>
          <a:ln w="19050">
            <a:solidFill>
              <a:srgbClr val="FFFFFF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24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Then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bean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950970" y="5292090"/>
            <a:ext cx="1115695" cy="368935"/>
          </a:xfrm>
          <a:prstGeom prst="rect">
            <a:avLst/>
          </a:prstGeom>
          <a:solidFill>
            <a:srgbClr val="4471C4"/>
          </a:solidFill>
          <a:ln w="19050">
            <a:solidFill>
              <a:srgbClr val="FFFFFF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4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destroy()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913378" y="5813805"/>
            <a:ext cx="819150" cy="795020"/>
            <a:chOff x="3913378" y="5813805"/>
            <a:chExt cx="819150" cy="795020"/>
          </a:xfrm>
        </p:grpSpPr>
        <p:sp>
          <p:nvSpPr>
            <p:cNvPr id="28" name="object 28"/>
            <p:cNvSpPr/>
            <p:nvPr/>
          </p:nvSpPr>
          <p:spPr>
            <a:xfrm>
              <a:off x="3919728" y="5820155"/>
              <a:ext cx="806450" cy="782320"/>
            </a:xfrm>
            <a:custGeom>
              <a:avLst/>
              <a:gdLst/>
              <a:ahLst/>
              <a:cxnLst/>
              <a:rect l="l" t="t" r="r" b="b"/>
              <a:pathLst>
                <a:path w="806450" h="782320">
                  <a:moveTo>
                    <a:pt x="403098" y="0"/>
                  </a:moveTo>
                  <a:lnTo>
                    <a:pt x="356087" y="2629"/>
                  </a:lnTo>
                  <a:lnTo>
                    <a:pt x="310669" y="10324"/>
                  </a:lnTo>
                  <a:lnTo>
                    <a:pt x="267147" y="22789"/>
                  </a:lnTo>
                  <a:lnTo>
                    <a:pt x="225823" y="39732"/>
                  </a:lnTo>
                  <a:lnTo>
                    <a:pt x="186999" y="60860"/>
                  </a:lnTo>
                  <a:lnTo>
                    <a:pt x="150978" y="85878"/>
                  </a:lnTo>
                  <a:lnTo>
                    <a:pt x="118062" y="114495"/>
                  </a:lnTo>
                  <a:lnTo>
                    <a:pt x="88554" y="146415"/>
                  </a:lnTo>
                  <a:lnTo>
                    <a:pt x="62756" y="181347"/>
                  </a:lnTo>
                  <a:lnTo>
                    <a:pt x="40970" y="218997"/>
                  </a:lnTo>
                  <a:lnTo>
                    <a:pt x="23499" y="259071"/>
                  </a:lnTo>
                  <a:lnTo>
                    <a:pt x="10645" y="301276"/>
                  </a:lnTo>
                  <a:lnTo>
                    <a:pt x="2711" y="345318"/>
                  </a:lnTo>
                  <a:lnTo>
                    <a:pt x="0" y="390906"/>
                  </a:lnTo>
                  <a:lnTo>
                    <a:pt x="2711" y="436493"/>
                  </a:lnTo>
                  <a:lnTo>
                    <a:pt x="10645" y="480535"/>
                  </a:lnTo>
                  <a:lnTo>
                    <a:pt x="23499" y="522740"/>
                  </a:lnTo>
                  <a:lnTo>
                    <a:pt x="40970" y="562814"/>
                  </a:lnTo>
                  <a:lnTo>
                    <a:pt x="62756" y="600464"/>
                  </a:lnTo>
                  <a:lnTo>
                    <a:pt x="88554" y="635396"/>
                  </a:lnTo>
                  <a:lnTo>
                    <a:pt x="118062" y="667316"/>
                  </a:lnTo>
                  <a:lnTo>
                    <a:pt x="150978" y="695933"/>
                  </a:lnTo>
                  <a:lnTo>
                    <a:pt x="186999" y="720951"/>
                  </a:lnTo>
                  <a:lnTo>
                    <a:pt x="225823" y="742079"/>
                  </a:lnTo>
                  <a:lnTo>
                    <a:pt x="267147" y="759022"/>
                  </a:lnTo>
                  <a:lnTo>
                    <a:pt x="310669" y="771487"/>
                  </a:lnTo>
                  <a:lnTo>
                    <a:pt x="356087" y="779182"/>
                  </a:lnTo>
                  <a:lnTo>
                    <a:pt x="403098" y="781812"/>
                  </a:lnTo>
                  <a:lnTo>
                    <a:pt x="450108" y="779182"/>
                  </a:lnTo>
                  <a:lnTo>
                    <a:pt x="495526" y="771487"/>
                  </a:lnTo>
                  <a:lnTo>
                    <a:pt x="539048" y="759022"/>
                  </a:lnTo>
                  <a:lnTo>
                    <a:pt x="580372" y="742079"/>
                  </a:lnTo>
                  <a:lnTo>
                    <a:pt x="619196" y="720951"/>
                  </a:lnTo>
                  <a:lnTo>
                    <a:pt x="655217" y="695933"/>
                  </a:lnTo>
                  <a:lnTo>
                    <a:pt x="688133" y="667316"/>
                  </a:lnTo>
                  <a:lnTo>
                    <a:pt x="717641" y="635396"/>
                  </a:lnTo>
                  <a:lnTo>
                    <a:pt x="743439" y="600464"/>
                  </a:lnTo>
                  <a:lnTo>
                    <a:pt x="765225" y="562814"/>
                  </a:lnTo>
                  <a:lnTo>
                    <a:pt x="782696" y="522740"/>
                  </a:lnTo>
                  <a:lnTo>
                    <a:pt x="795550" y="480535"/>
                  </a:lnTo>
                  <a:lnTo>
                    <a:pt x="803484" y="436493"/>
                  </a:lnTo>
                  <a:lnTo>
                    <a:pt x="806196" y="390906"/>
                  </a:lnTo>
                  <a:lnTo>
                    <a:pt x="803484" y="345318"/>
                  </a:lnTo>
                  <a:lnTo>
                    <a:pt x="795550" y="301276"/>
                  </a:lnTo>
                  <a:lnTo>
                    <a:pt x="782696" y="259071"/>
                  </a:lnTo>
                  <a:lnTo>
                    <a:pt x="765225" y="218997"/>
                  </a:lnTo>
                  <a:lnTo>
                    <a:pt x="743439" y="181347"/>
                  </a:lnTo>
                  <a:lnTo>
                    <a:pt x="717641" y="146415"/>
                  </a:lnTo>
                  <a:lnTo>
                    <a:pt x="688133" y="114495"/>
                  </a:lnTo>
                  <a:lnTo>
                    <a:pt x="655217" y="85878"/>
                  </a:lnTo>
                  <a:lnTo>
                    <a:pt x="619196" y="60860"/>
                  </a:lnTo>
                  <a:lnTo>
                    <a:pt x="580372" y="39732"/>
                  </a:lnTo>
                  <a:lnTo>
                    <a:pt x="539048" y="22789"/>
                  </a:lnTo>
                  <a:lnTo>
                    <a:pt x="495526" y="10324"/>
                  </a:lnTo>
                  <a:lnTo>
                    <a:pt x="450108" y="2629"/>
                  </a:lnTo>
                  <a:lnTo>
                    <a:pt x="40309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919728" y="5820155"/>
              <a:ext cx="806450" cy="782320"/>
            </a:xfrm>
            <a:custGeom>
              <a:avLst/>
              <a:gdLst/>
              <a:ahLst/>
              <a:cxnLst/>
              <a:rect l="l" t="t" r="r" b="b"/>
              <a:pathLst>
                <a:path w="806450" h="782320">
                  <a:moveTo>
                    <a:pt x="0" y="390906"/>
                  </a:moveTo>
                  <a:lnTo>
                    <a:pt x="2711" y="345318"/>
                  </a:lnTo>
                  <a:lnTo>
                    <a:pt x="10645" y="301276"/>
                  </a:lnTo>
                  <a:lnTo>
                    <a:pt x="23499" y="259071"/>
                  </a:lnTo>
                  <a:lnTo>
                    <a:pt x="40970" y="218997"/>
                  </a:lnTo>
                  <a:lnTo>
                    <a:pt x="62756" y="181347"/>
                  </a:lnTo>
                  <a:lnTo>
                    <a:pt x="88554" y="146415"/>
                  </a:lnTo>
                  <a:lnTo>
                    <a:pt x="118062" y="114495"/>
                  </a:lnTo>
                  <a:lnTo>
                    <a:pt x="150978" y="85878"/>
                  </a:lnTo>
                  <a:lnTo>
                    <a:pt x="186999" y="60860"/>
                  </a:lnTo>
                  <a:lnTo>
                    <a:pt x="225823" y="39732"/>
                  </a:lnTo>
                  <a:lnTo>
                    <a:pt x="267147" y="22789"/>
                  </a:lnTo>
                  <a:lnTo>
                    <a:pt x="310669" y="10324"/>
                  </a:lnTo>
                  <a:lnTo>
                    <a:pt x="356087" y="2629"/>
                  </a:lnTo>
                  <a:lnTo>
                    <a:pt x="403098" y="0"/>
                  </a:lnTo>
                  <a:lnTo>
                    <a:pt x="450108" y="2629"/>
                  </a:lnTo>
                  <a:lnTo>
                    <a:pt x="495526" y="10324"/>
                  </a:lnTo>
                  <a:lnTo>
                    <a:pt x="539048" y="22789"/>
                  </a:lnTo>
                  <a:lnTo>
                    <a:pt x="580372" y="39732"/>
                  </a:lnTo>
                  <a:lnTo>
                    <a:pt x="619196" y="60860"/>
                  </a:lnTo>
                  <a:lnTo>
                    <a:pt x="655217" y="85878"/>
                  </a:lnTo>
                  <a:lnTo>
                    <a:pt x="688133" y="114495"/>
                  </a:lnTo>
                  <a:lnTo>
                    <a:pt x="717641" y="146415"/>
                  </a:lnTo>
                  <a:lnTo>
                    <a:pt x="743439" y="181347"/>
                  </a:lnTo>
                  <a:lnTo>
                    <a:pt x="765225" y="218997"/>
                  </a:lnTo>
                  <a:lnTo>
                    <a:pt x="782696" y="259071"/>
                  </a:lnTo>
                  <a:lnTo>
                    <a:pt x="795550" y="301276"/>
                  </a:lnTo>
                  <a:lnTo>
                    <a:pt x="803484" y="345318"/>
                  </a:lnTo>
                  <a:lnTo>
                    <a:pt x="806196" y="390906"/>
                  </a:lnTo>
                  <a:lnTo>
                    <a:pt x="803484" y="436493"/>
                  </a:lnTo>
                  <a:lnTo>
                    <a:pt x="795550" y="480535"/>
                  </a:lnTo>
                  <a:lnTo>
                    <a:pt x="782696" y="522740"/>
                  </a:lnTo>
                  <a:lnTo>
                    <a:pt x="765225" y="562814"/>
                  </a:lnTo>
                  <a:lnTo>
                    <a:pt x="743439" y="600464"/>
                  </a:lnTo>
                  <a:lnTo>
                    <a:pt x="717641" y="635396"/>
                  </a:lnTo>
                  <a:lnTo>
                    <a:pt x="688133" y="667316"/>
                  </a:lnTo>
                  <a:lnTo>
                    <a:pt x="655217" y="695933"/>
                  </a:lnTo>
                  <a:lnTo>
                    <a:pt x="619196" y="720951"/>
                  </a:lnTo>
                  <a:lnTo>
                    <a:pt x="580372" y="742079"/>
                  </a:lnTo>
                  <a:lnTo>
                    <a:pt x="539048" y="759022"/>
                  </a:lnTo>
                  <a:lnTo>
                    <a:pt x="495526" y="771487"/>
                  </a:lnTo>
                  <a:lnTo>
                    <a:pt x="450108" y="779182"/>
                  </a:lnTo>
                  <a:lnTo>
                    <a:pt x="403098" y="781812"/>
                  </a:lnTo>
                  <a:lnTo>
                    <a:pt x="356087" y="779182"/>
                  </a:lnTo>
                  <a:lnTo>
                    <a:pt x="310669" y="771487"/>
                  </a:lnTo>
                  <a:lnTo>
                    <a:pt x="267147" y="759022"/>
                  </a:lnTo>
                  <a:lnTo>
                    <a:pt x="225823" y="742079"/>
                  </a:lnTo>
                  <a:lnTo>
                    <a:pt x="186999" y="720951"/>
                  </a:lnTo>
                  <a:lnTo>
                    <a:pt x="150978" y="695933"/>
                  </a:lnTo>
                  <a:lnTo>
                    <a:pt x="118062" y="667316"/>
                  </a:lnTo>
                  <a:lnTo>
                    <a:pt x="88554" y="635396"/>
                  </a:lnTo>
                  <a:lnTo>
                    <a:pt x="62756" y="600464"/>
                  </a:lnTo>
                  <a:lnTo>
                    <a:pt x="40970" y="562814"/>
                  </a:lnTo>
                  <a:lnTo>
                    <a:pt x="23499" y="522740"/>
                  </a:lnTo>
                  <a:lnTo>
                    <a:pt x="10645" y="480535"/>
                  </a:lnTo>
                  <a:lnTo>
                    <a:pt x="2711" y="436493"/>
                  </a:lnTo>
                  <a:lnTo>
                    <a:pt x="0" y="39090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31411" y="266723"/>
            <a:ext cx="2294968" cy="144164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73580" y="2331186"/>
            <a:ext cx="2362853" cy="31940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0065">
              <a:lnSpc>
                <a:spcPct val="100000"/>
              </a:lnSpc>
              <a:spcBef>
                <a:spcPts val="105"/>
              </a:spcBef>
            </a:pPr>
            <a:r>
              <a:rPr b="0" u="sng" spc="290" dirty="0">
                <a:uFill>
                  <a:solidFill>
                    <a:srgbClr val="00AFEF"/>
                  </a:solidFill>
                </a:uFill>
                <a:latin typeface="Arial MT"/>
                <a:cs typeface="Arial MT"/>
              </a:rPr>
              <a:t>Configure</a:t>
            </a:r>
            <a:r>
              <a:rPr b="0" u="sng" spc="-155" dirty="0">
                <a:uFill>
                  <a:solidFill>
                    <a:srgbClr val="00AFEF"/>
                  </a:solidFill>
                </a:uFill>
                <a:latin typeface="Arial MT"/>
                <a:cs typeface="Arial MT"/>
              </a:rPr>
              <a:t> </a:t>
            </a:r>
            <a:r>
              <a:rPr b="0" u="sng" spc="190" dirty="0">
                <a:uFill>
                  <a:solidFill>
                    <a:srgbClr val="00AFEF"/>
                  </a:solidFill>
                </a:uFill>
                <a:latin typeface="Arial MT"/>
                <a:cs typeface="Arial MT"/>
              </a:rPr>
              <a:t>Technique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3855720" y="1984235"/>
            <a:ext cx="2748280" cy="861694"/>
            <a:chOff x="3855720" y="1984235"/>
            <a:chExt cx="2748280" cy="861694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86757" y="2054286"/>
              <a:ext cx="2616760" cy="62642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55720" y="1984235"/>
              <a:ext cx="1165860" cy="86107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37076" y="2084831"/>
              <a:ext cx="2520696" cy="522732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037076" y="2084832"/>
            <a:ext cx="2520950" cy="52324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10"/>
              </a:spcBef>
            </a:pPr>
            <a:r>
              <a:rPr sz="2800" spc="-25" dirty="0">
                <a:solidFill>
                  <a:srgbClr val="FFFFFF"/>
                </a:solidFill>
                <a:latin typeface="Arial MT"/>
                <a:cs typeface="Arial MT"/>
              </a:rPr>
              <a:t>Xml</a:t>
            </a:r>
            <a:endParaRPr sz="28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886200" y="2881883"/>
            <a:ext cx="2886710" cy="754380"/>
            <a:chOff x="3886200" y="2881883"/>
            <a:chExt cx="2886710" cy="754380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86773" y="2936748"/>
              <a:ext cx="2685308" cy="5654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86200" y="2881883"/>
              <a:ext cx="2886455" cy="75437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37076" y="2967227"/>
              <a:ext cx="2589276" cy="461772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037076" y="2967227"/>
            <a:ext cx="2589530" cy="46228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15"/>
              </a:spcBef>
            </a:pPr>
            <a:r>
              <a:rPr sz="2400" spc="125" dirty="0">
                <a:solidFill>
                  <a:srgbClr val="FFFFFF"/>
                </a:solidFill>
                <a:latin typeface="Arial MT"/>
                <a:cs typeface="Arial MT"/>
              </a:rPr>
              <a:t>Spring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Arial MT"/>
                <a:cs typeface="Arial MT"/>
              </a:rPr>
              <a:t>Interface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820667" y="3697211"/>
            <a:ext cx="2816860" cy="861694"/>
            <a:chOff x="3820667" y="3697211"/>
            <a:chExt cx="2816860" cy="861694"/>
          </a:xfrm>
        </p:grpSpPr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51721" y="3768786"/>
              <a:ext cx="2685308" cy="62642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20667" y="3697211"/>
              <a:ext cx="2418588" cy="86107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02023" y="3799331"/>
              <a:ext cx="2589276" cy="522731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4002023" y="3799332"/>
            <a:ext cx="2589530" cy="52324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10"/>
              </a:spcBef>
            </a:pPr>
            <a:r>
              <a:rPr sz="2800" spc="120" dirty="0">
                <a:solidFill>
                  <a:srgbClr val="FFFFFF"/>
                </a:solidFill>
                <a:latin typeface="Arial MT"/>
                <a:cs typeface="Arial MT"/>
              </a:rPr>
              <a:t>Annotation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31411" y="266723"/>
            <a:ext cx="2294968" cy="144164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73580" y="2331186"/>
            <a:ext cx="2362853" cy="31940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97305">
              <a:lnSpc>
                <a:spcPct val="100000"/>
              </a:lnSpc>
              <a:spcBef>
                <a:spcPts val="105"/>
              </a:spcBef>
            </a:pPr>
            <a:r>
              <a:rPr b="0" u="sng" spc="265" dirty="0">
                <a:uFill>
                  <a:solidFill>
                    <a:srgbClr val="00AFEF"/>
                  </a:solidFill>
                </a:uFill>
                <a:latin typeface="Arial MT"/>
                <a:cs typeface="Arial MT"/>
              </a:rPr>
              <a:t>Using</a:t>
            </a:r>
            <a:r>
              <a:rPr b="0" u="sng" spc="-155" dirty="0">
                <a:uFill>
                  <a:solidFill>
                    <a:srgbClr val="00AFEF"/>
                  </a:solidFill>
                </a:uFill>
                <a:latin typeface="Arial MT"/>
                <a:cs typeface="Arial MT"/>
              </a:rPr>
              <a:t> </a:t>
            </a:r>
            <a:r>
              <a:rPr b="0" u="sng" spc="310" dirty="0">
                <a:uFill>
                  <a:solidFill>
                    <a:srgbClr val="00AFEF"/>
                  </a:solidFill>
                </a:uFill>
                <a:latin typeface="Arial MT"/>
                <a:cs typeface="Arial MT"/>
              </a:rPr>
              <a:t>Interfaces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37076" y="2084832"/>
            <a:ext cx="4346448" cy="70866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037076" y="2084832"/>
            <a:ext cx="4346575" cy="708660"/>
          </a:xfrm>
          <a:prstGeom prst="rect">
            <a:avLst/>
          </a:prstGeom>
          <a:ln w="6350">
            <a:solidFill>
              <a:srgbClr val="FFC00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0"/>
              </a:spcBef>
            </a:pPr>
            <a:r>
              <a:rPr sz="4000" spc="165" dirty="0">
                <a:solidFill>
                  <a:srgbClr val="FFFFFF"/>
                </a:solidFill>
                <a:latin typeface="Arial MT"/>
                <a:cs typeface="Arial MT"/>
              </a:rPr>
              <a:t>InitializingBean</a:t>
            </a:r>
            <a:endParaRPr sz="40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37076" y="2967227"/>
            <a:ext cx="4346448" cy="64617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037076" y="2967227"/>
            <a:ext cx="4346575" cy="646430"/>
          </a:xfrm>
          <a:prstGeom prst="rect">
            <a:avLst/>
          </a:prstGeom>
          <a:ln w="6350">
            <a:solidFill>
              <a:srgbClr val="FFC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5"/>
              </a:spcBef>
            </a:pPr>
            <a:r>
              <a:rPr sz="3600" spc="135" dirty="0">
                <a:solidFill>
                  <a:srgbClr val="FFFFFF"/>
                </a:solidFill>
                <a:latin typeface="Arial MT"/>
                <a:cs typeface="Arial MT"/>
              </a:rPr>
              <a:t>DisposableBean</a:t>
            </a:r>
            <a:endParaRPr sz="3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31411" y="266723"/>
            <a:ext cx="2294968" cy="144164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73580" y="2331186"/>
            <a:ext cx="2362853" cy="31940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66469">
              <a:lnSpc>
                <a:spcPct val="100000"/>
              </a:lnSpc>
              <a:spcBef>
                <a:spcPts val="105"/>
              </a:spcBef>
            </a:pPr>
            <a:r>
              <a:rPr b="0" u="sng" spc="265" dirty="0">
                <a:uFill>
                  <a:solidFill>
                    <a:srgbClr val="00AFEF"/>
                  </a:solidFill>
                </a:uFill>
                <a:latin typeface="Arial MT"/>
                <a:cs typeface="Arial MT"/>
              </a:rPr>
              <a:t>Using</a:t>
            </a:r>
            <a:r>
              <a:rPr b="0" u="sng" spc="-155" dirty="0">
                <a:uFill>
                  <a:solidFill>
                    <a:srgbClr val="00AFEF"/>
                  </a:solidFill>
                </a:uFill>
                <a:latin typeface="Arial MT"/>
                <a:cs typeface="Arial MT"/>
              </a:rPr>
              <a:t> </a:t>
            </a:r>
            <a:r>
              <a:rPr b="0" u="sng" spc="265" dirty="0">
                <a:uFill>
                  <a:solidFill>
                    <a:srgbClr val="00AFEF"/>
                  </a:solidFill>
                </a:uFill>
                <a:latin typeface="Arial MT"/>
                <a:cs typeface="Arial MT"/>
              </a:rPr>
              <a:t>Annotations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37076" y="2084832"/>
            <a:ext cx="4346448" cy="70866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037076" y="2084832"/>
            <a:ext cx="4346575" cy="708660"/>
          </a:xfrm>
          <a:prstGeom prst="rect">
            <a:avLst/>
          </a:prstGeom>
          <a:ln w="6350">
            <a:solidFill>
              <a:srgbClr val="FFC00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0"/>
              </a:spcBef>
            </a:pPr>
            <a:r>
              <a:rPr sz="4000" spc="155" dirty="0">
                <a:solidFill>
                  <a:srgbClr val="FFFFFF"/>
                </a:solidFill>
                <a:latin typeface="Arial MT"/>
                <a:cs typeface="Arial MT"/>
              </a:rPr>
              <a:t>@PostConstruct</a:t>
            </a:r>
            <a:endParaRPr sz="40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37076" y="2967227"/>
            <a:ext cx="4346448" cy="64617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037076" y="2967227"/>
            <a:ext cx="4346575" cy="646430"/>
          </a:xfrm>
          <a:prstGeom prst="rect">
            <a:avLst/>
          </a:prstGeom>
          <a:ln w="6350">
            <a:solidFill>
              <a:srgbClr val="FFC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5"/>
              </a:spcBef>
            </a:pPr>
            <a:r>
              <a:rPr sz="3600" spc="130" dirty="0">
                <a:solidFill>
                  <a:srgbClr val="FFFFFF"/>
                </a:solidFill>
                <a:latin typeface="Arial MT"/>
                <a:cs typeface="Arial MT"/>
              </a:rPr>
              <a:t>@PreDestory</a:t>
            </a:r>
            <a:endParaRPr sz="3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2611" y="5231938"/>
            <a:ext cx="2294968" cy="144311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34895" y="3320288"/>
            <a:ext cx="2362853" cy="319548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79120">
              <a:lnSpc>
                <a:spcPct val="100000"/>
              </a:lnSpc>
              <a:spcBef>
                <a:spcPts val="105"/>
              </a:spcBef>
            </a:pPr>
            <a:r>
              <a:rPr dirty="0"/>
              <a:t>Autowiring</a:t>
            </a:r>
            <a:r>
              <a:rPr spc="-65" dirty="0"/>
              <a:t> </a:t>
            </a:r>
            <a:r>
              <a:rPr dirty="0"/>
              <a:t>in</a:t>
            </a:r>
            <a:r>
              <a:rPr spc="-15" dirty="0"/>
              <a:t> </a:t>
            </a:r>
            <a:r>
              <a:rPr spc="40" dirty="0"/>
              <a:t>Spring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01369" y="1484757"/>
            <a:ext cx="9937115" cy="2028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8145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98145" algn="l"/>
              </a:tabLst>
            </a:pPr>
            <a:r>
              <a:rPr sz="2400" spc="75" dirty="0">
                <a:solidFill>
                  <a:srgbClr val="006FC0"/>
                </a:solidFill>
                <a:latin typeface="Arial MT"/>
                <a:cs typeface="Arial MT"/>
              </a:rPr>
              <a:t>Feature</a:t>
            </a:r>
            <a:r>
              <a:rPr sz="2400" spc="-7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2400" spc="120" dirty="0">
                <a:solidFill>
                  <a:srgbClr val="006FC0"/>
                </a:solidFill>
                <a:latin typeface="Arial MT"/>
                <a:cs typeface="Arial MT"/>
              </a:rPr>
              <a:t>of</a:t>
            </a:r>
            <a:r>
              <a:rPr sz="2400" spc="22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2400" spc="140" dirty="0">
                <a:solidFill>
                  <a:srgbClr val="006FC0"/>
                </a:solidFill>
                <a:latin typeface="Arial MT"/>
                <a:cs typeface="Arial MT"/>
              </a:rPr>
              <a:t>spring</a:t>
            </a:r>
            <a:r>
              <a:rPr sz="2400" spc="-6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2400" spc="100" dirty="0">
                <a:solidFill>
                  <a:srgbClr val="006FC0"/>
                </a:solidFill>
                <a:latin typeface="Arial MT"/>
                <a:cs typeface="Arial MT"/>
              </a:rPr>
              <a:t>Framework</a:t>
            </a:r>
            <a:r>
              <a:rPr sz="2400" spc="-6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006FC0"/>
                </a:solidFill>
                <a:latin typeface="Arial MT"/>
                <a:cs typeface="Arial MT"/>
              </a:rPr>
              <a:t>in</a:t>
            </a:r>
            <a:r>
              <a:rPr sz="2400" spc="-5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2400" spc="130" dirty="0">
                <a:solidFill>
                  <a:srgbClr val="006FC0"/>
                </a:solidFill>
                <a:latin typeface="Arial MT"/>
                <a:cs typeface="Arial MT"/>
              </a:rPr>
              <a:t>which</a:t>
            </a:r>
            <a:r>
              <a:rPr sz="2400" spc="-7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2400" spc="140" dirty="0">
                <a:solidFill>
                  <a:srgbClr val="006FC0"/>
                </a:solidFill>
                <a:latin typeface="Arial MT"/>
                <a:cs typeface="Arial MT"/>
              </a:rPr>
              <a:t>spring</a:t>
            </a:r>
            <a:r>
              <a:rPr sz="2400" spc="-5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2400" spc="135" dirty="0">
                <a:solidFill>
                  <a:srgbClr val="006FC0"/>
                </a:solidFill>
                <a:latin typeface="Arial MT"/>
                <a:cs typeface="Arial MT"/>
              </a:rPr>
              <a:t>container</a:t>
            </a:r>
            <a:r>
              <a:rPr sz="2400" spc="-7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2400" spc="130" dirty="0">
                <a:solidFill>
                  <a:srgbClr val="006FC0"/>
                </a:solidFill>
                <a:latin typeface="Arial MT"/>
                <a:cs typeface="Arial MT"/>
              </a:rPr>
              <a:t>inject</a:t>
            </a:r>
            <a:r>
              <a:rPr sz="2400" spc="-6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2400" spc="90" dirty="0">
                <a:solidFill>
                  <a:srgbClr val="006FC0"/>
                </a:solidFill>
                <a:latin typeface="Arial MT"/>
                <a:cs typeface="Arial MT"/>
              </a:rPr>
              <a:t>the </a:t>
            </a:r>
            <a:r>
              <a:rPr sz="2400" spc="114" dirty="0">
                <a:solidFill>
                  <a:srgbClr val="006FC0"/>
                </a:solidFill>
                <a:latin typeface="Arial MT"/>
                <a:cs typeface="Arial MT"/>
              </a:rPr>
              <a:t>dependencies</a:t>
            </a:r>
            <a:r>
              <a:rPr sz="2400" spc="-5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006FC0"/>
                </a:solidFill>
                <a:latin typeface="Arial MT"/>
                <a:cs typeface="Arial MT"/>
              </a:rPr>
              <a:t>automatically</a:t>
            </a:r>
            <a:r>
              <a:rPr sz="2400" spc="-3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2400" spc="35" dirty="0">
                <a:solidFill>
                  <a:srgbClr val="006FC0"/>
                </a:solidFill>
                <a:latin typeface="Arial MT"/>
                <a:cs typeface="Arial MT"/>
              </a:rPr>
              <a:t>.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490"/>
              </a:spcBef>
              <a:buClr>
                <a:srgbClr val="006FC0"/>
              </a:buClr>
              <a:buFont typeface="Arial MT"/>
              <a:buChar char="•"/>
            </a:pPr>
            <a:endParaRPr sz="2400">
              <a:latin typeface="Arial MT"/>
              <a:cs typeface="Arial MT"/>
            </a:endParaRPr>
          </a:p>
          <a:p>
            <a:pPr marL="355600" marR="315595" indent="-343535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sz="2400" spc="140" dirty="0">
                <a:solidFill>
                  <a:srgbClr val="006FC0"/>
                </a:solidFill>
                <a:latin typeface="Arial MT"/>
                <a:cs typeface="Arial MT"/>
              </a:rPr>
              <a:t>Autowiring</a:t>
            </a:r>
            <a:r>
              <a:rPr sz="2400" spc="-7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2400" spc="140" dirty="0">
                <a:solidFill>
                  <a:srgbClr val="006FC0"/>
                </a:solidFill>
                <a:latin typeface="Arial MT"/>
                <a:cs typeface="Arial MT"/>
              </a:rPr>
              <a:t>can't</a:t>
            </a:r>
            <a:r>
              <a:rPr sz="2400" spc="-5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2400" spc="114" dirty="0">
                <a:solidFill>
                  <a:srgbClr val="006FC0"/>
                </a:solidFill>
                <a:latin typeface="Arial MT"/>
                <a:cs typeface="Arial MT"/>
              </a:rPr>
              <a:t>be</a:t>
            </a:r>
            <a:r>
              <a:rPr sz="2400" spc="-6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2400" spc="100" dirty="0">
                <a:solidFill>
                  <a:srgbClr val="006FC0"/>
                </a:solidFill>
                <a:latin typeface="Arial MT"/>
                <a:cs typeface="Arial MT"/>
              </a:rPr>
              <a:t>used</a:t>
            </a:r>
            <a:r>
              <a:rPr sz="2400" spc="-5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2400" spc="140" dirty="0">
                <a:solidFill>
                  <a:srgbClr val="006FC0"/>
                </a:solidFill>
                <a:latin typeface="Arial MT"/>
                <a:cs typeface="Arial MT"/>
              </a:rPr>
              <a:t>to</a:t>
            </a:r>
            <a:r>
              <a:rPr sz="2400" spc="-5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2400" spc="130" dirty="0">
                <a:solidFill>
                  <a:srgbClr val="006FC0"/>
                </a:solidFill>
                <a:latin typeface="Arial MT"/>
                <a:cs typeface="Arial MT"/>
              </a:rPr>
              <a:t>inject</a:t>
            </a:r>
            <a:r>
              <a:rPr sz="2400" spc="-6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2400" spc="130" dirty="0">
                <a:solidFill>
                  <a:srgbClr val="006FC0"/>
                </a:solidFill>
                <a:latin typeface="Arial MT"/>
                <a:cs typeface="Arial MT"/>
              </a:rPr>
              <a:t>primitive</a:t>
            </a:r>
            <a:r>
              <a:rPr sz="2400" spc="-4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2400" spc="120" dirty="0">
                <a:solidFill>
                  <a:srgbClr val="006FC0"/>
                </a:solidFill>
                <a:latin typeface="Arial MT"/>
                <a:cs typeface="Arial MT"/>
              </a:rPr>
              <a:t>and</a:t>
            </a:r>
            <a:r>
              <a:rPr sz="2400" spc="-6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2400" spc="145" dirty="0">
                <a:solidFill>
                  <a:srgbClr val="006FC0"/>
                </a:solidFill>
                <a:latin typeface="Arial MT"/>
                <a:cs typeface="Arial MT"/>
              </a:rPr>
              <a:t>string</a:t>
            </a:r>
            <a:r>
              <a:rPr sz="2400" spc="-5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2400" spc="65" dirty="0">
                <a:solidFill>
                  <a:srgbClr val="006FC0"/>
                </a:solidFill>
                <a:latin typeface="Arial MT"/>
                <a:cs typeface="Arial MT"/>
              </a:rPr>
              <a:t>values.</a:t>
            </a:r>
            <a:r>
              <a:rPr sz="2400" spc="-5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006FC0"/>
                </a:solidFill>
                <a:latin typeface="Arial MT"/>
                <a:cs typeface="Arial MT"/>
              </a:rPr>
              <a:t>It </a:t>
            </a:r>
            <a:r>
              <a:rPr sz="2400" spc="130" dirty="0">
                <a:solidFill>
                  <a:srgbClr val="006FC0"/>
                </a:solidFill>
                <a:latin typeface="Arial MT"/>
                <a:cs typeface="Arial MT"/>
              </a:rPr>
              <a:t>works</a:t>
            </a:r>
            <a:r>
              <a:rPr sz="2400" spc="-7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2400" spc="145" dirty="0">
                <a:solidFill>
                  <a:srgbClr val="006FC0"/>
                </a:solidFill>
                <a:latin typeface="Arial MT"/>
                <a:cs typeface="Arial MT"/>
              </a:rPr>
              <a:t>with</a:t>
            </a:r>
            <a:r>
              <a:rPr sz="2400" spc="-6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2400" spc="125" dirty="0">
                <a:solidFill>
                  <a:srgbClr val="006FC0"/>
                </a:solidFill>
                <a:latin typeface="Arial MT"/>
                <a:cs typeface="Arial MT"/>
              </a:rPr>
              <a:t>reference</a:t>
            </a:r>
            <a:r>
              <a:rPr sz="2400" spc="-7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2400" spc="45" dirty="0">
                <a:solidFill>
                  <a:srgbClr val="006FC0"/>
                </a:solidFill>
                <a:latin typeface="Arial MT"/>
                <a:cs typeface="Arial MT"/>
              </a:rPr>
              <a:t>only.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08454" y="584454"/>
            <a:ext cx="1146175" cy="836930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1143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sz="3600" spc="-5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50985" y="505205"/>
            <a:ext cx="1144905" cy="836930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113664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894"/>
              </a:spcBef>
            </a:pPr>
            <a:r>
              <a:rPr sz="3600" spc="-5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497326" y="836422"/>
            <a:ext cx="5062220" cy="172720"/>
            <a:chOff x="3497326" y="836422"/>
            <a:chExt cx="5062220" cy="172720"/>
          </a:xfrm>
        </p:grpSpPr>
        <p:sp>
          <p:nvSpPr>
            <p:cNvPr id="5" name="object 5"/>
            <p:cNvSpPr/>
            <p:nvPr/>
          </p:nvSpPr>
          <p:spPr>
            <a:xfrm>
              <a:off x="3503676" y="842772"/>
              <a:ext cx="5049520" cy="160020"/>
            </a:xfrm>
            <a:custGeom>
              <a:avLst/>
              <a:gdLst/>
              <a:ahLst/>
              <a:cxnLst/>
              <a:rect l="l" t="t" r="r" b="b"/>
              <a:pathLst>
                <a:path w="5049520" h="160019">
                  <a:moveTo>
                    <a:pt x="4969002" y="0"/>
                  </a:moveTo>
                  <a:lnTo>
                    <a:pt x="4969002" y="40004"/>
                  </a:lnTo>
                  <a:lnTo>
                    <a:pt x="0" y="40004"/>
                  </a:lnTo>
                  <a:lnTo>
                    <a:pt x="0" y="120014"/>
                  </a:lnTo>
                  <a:lnTo>
                    <a:pt x="4969002" y="120014"/>
                  </a:lnTo>
                  <a:lnTo>
                    <a:pt x="4969002" y="160019"/>
                  </a:lnTo>
                  <a:lnTo>
                    <a:pt x="5049012" y="80010"/>
                  </a:lnTo>
                  <a:lnTo>
                    <a:pt x="496900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03676" y="842772"/>
              <a:ext cx="5049520" cy="160020"/>
            </a:xfrm>
            <a:custGeom>
              <a:avLst/>
              <a:gdLst/>
              <a:ahLst/>
              <a:cxnLst/>
              <a:rect l="l" t="t" r="r" b="b"/>
              <a:pathLst>
                <a:path w="5049520" h="160019">
                  <a:moveTo>
                    <a:pt x="0" y="40004"/>
                  </a:moveTo>
                  <a:lnTo>
                    <a:pt x="4969002" y="40004"/>
                  </a:lnTo>
                  <a:lnTo>
                    <a:pt x="4969002" y="0"/>
                  </a:lnTo>
                  <a:lnTo>
                    <a:pt x="5049012" y="80010"/>
                  </a:lnTo>
                  <a:lnTo>
                    <a:pt x="4969002" y="160019"/>
                  </a:lnTo>
                  <a:lnTo>
                    <a:pt x="4969002" y="120014"/>
                  </a:lnTo>
                  <a:lnTo>
                    <a:pt x="0" y="120014"/>
                  </a:lnTo>
                  <a:lnTo>
                    <a:pt x="0" y="40004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800605" y="2913379"/>
            <a:ext cx="21805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libri"/>
                <a:cs typeface="Calibri"/>
              </a:rPr>
              <a:t>&lt;ref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bean=""/&gt;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86201" y="3746126"/>
            <a:ext cx="737778" cy="216220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931670" y="2405633"/>
            <a:ext cx="1614170" cy="355600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35560" rIns="0" bIns="0" rtlCol="0">
            <a:spAutoFit/>
          </a:bodyPr>
          <a:lstStyle/>
          <a:p>
            <a:pPr marL="314325">
              <a:lnSpc>
                <a:spcPct val="100000"/>
              </a:lnSpc>
              <a:spcBef>
                <a:spcPts val="280"/>
              </a:spcBef>
            </a:pPr>
            <a:r>
              <a:rPr sz="1800" spc="55" dirty="0">
                <a:solidFill>
                  <a:srgbClr val="FFFFFF"/>
                </a:solidFill>
                <a:latin typeface="Arial MT"/>
                <a:cs typeface="Arial MT"/>
              </a:rPr>
              <a:t>Manually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34450" y="2405633"/>
            <a:ext cx="1765300" cy="431800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74295" rIns="0" bIns="0" rtlCol="0">
            <a:spAutoFit/>
          </a:bodyPr>
          <a:lstStyle/>
          <a:p>
            <a:pPr marL="123189">
              <a:lnSpc>
                <a:spcPct val="100000"/>
              </a:lnSpc>
              <a:spcBef>
                <a:spcPts val="585"/>
              </a:spcBef>
            </a:pPr>
            <a:r>
              <a:rPr sz="1800" spc="80" dirty="0">
                <a:solidFill>
                  <a:srgbClr val="FFFFFF"/>
                </a:solidFill>
                <a:latin typeface="Arial MT"/>
                <a:cs typeface="Arial MT"/>
              </a:rPr>
              <a:t>Automatically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65717" y="6053429"/>
            <a:ext cx="15474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Spring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container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22145" y="6103416"/>
            <a:ext cx="1191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Programmer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112764" y="2333244"/>
            <a:ext cx="66040" cy="4316730"/>
          </a:xfrm>
          <a:custGeom>
            <a:avLst/>
            <a:gdLst/>
            <a:ahLst/>
            <a:cxnLst/>
            <a:rect l="l" t="t" r="r" b="b"/>
            <a:pathLst>
              <a:path w="66039" h="4316730">
                <a:moveTo>
                  <a:pt x="0" y="0"/>
                </a:moveTo>
                <a:lnTo>
                  <a:pt x="65912" y="4316628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60291" y="1073403"/>
            <a:ext cx="1887855" cy="1051560"/>
          </a:xfrm>
          <a:custGeom>
            <a:avLst/>
            <a:gdLst/>
            <a:ahLst/>
            <a:cxnLst/>
            <a:rect l="l" t="t" r="r" b="b"/>
            <a:pathLst>
              <a:path w="1887854" h="1051560">
                <a:moveTo>
                  <a:pt x="48133" y="980821"/>
                </a:moveTo>
                <a:lnTo>
                  <a:pt x="0" y="1051179"/>
                </a:lnTo>
                <a:lnTo>
                  <a:pt x="85090" y="1047496"/>
                </a:lnTo>
                <a:lnTo>
                  <a:pt x="73122" y="1025906"/>
                </a:lnTo>
                <a:lnTo>
                  <a:pt x="58547" y="1025906"/>
                </a:lnTo>
                <a:lnTo>
                  <a:pt x="52450" y="1014730"/>
                </a:lnTo>
                <a:lnTo>
                  <a:pt x="63522" y="1008586"/>
                </a:lnTo>
                <a:lnTo>
                  <a:pt x="48133" y="980821"/>
                </a:lnTo>
                <a:close/>
              </a:path>
              <a:path w="1887854" h="1051560">
                <a:moveTo>
                  <a:pt x="63522" y="1008586"/>
                </a:moveTo>
                <a:lnTo>
                  <a:pt x="52450" y="1014730"/>
                </a:lnTo>
                <a:lnTo>
                  <a:pt x="58547" y="1025906"/>
                </a:lnTo>
                <a:lnTo>
                  <a:pt x="69694" y="1019720"/>
                </a:lnTo>
                <a:lnTo>
                  <a:pt x="63522" y="1008586"/>
                </a:lnTo>
                <a:close/>
              </a:path>
              <a:path w="1887854" h="1051560">
                <a:moveTo>
                  <a:pt x="69694" y="1019720"/>
                </a:moveTo>
                <a:lnTo>
                  <a:pt x="58547" y="1025906"/>
                </a:lnTo>
                <a:lnTo>
                  <a:pt x="73122" y="1025906"/>
                </a:lnTo>
                <a:lnTo>
                  <a:pt x="69694" y="1019720"/>
                </a:lnTo>
                <a:close/>
              </a:path>
              <a:path w="1887854" h="1051560">
                <a:moveTo>
                  <a:pt x="1881124" y="0"/>
                </a:moveTo>
                <a:lnTo>
                  <a:pt x="63522" y="1008586"/>
                </a:lnTo>
                <a:lnTo>
                  <a:pt x="69694" y="1019720"/>
                </a:lnTo>
                <a:lnTo>
                  <a:pt x="1887347" y="11175"/>
                </a:lnTo>
                <a:lnTo>
                  <a:pt x="188112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026530" y="1073150"/>
            <a:ext cx="2623820" cy="1058545"/>
          </a:xfrm>
          <a:custGeom>
            <a:avLst/>
            <a:gdLst/>
            <a:ahLst/>
            <a:cxnLst/>
            <a:rect l="l" t="t" r="r" b="b"/>
            <a:pathLst>
              <a:path w="2623820" h="1058545">
                <a:moveTo>
                  <a:pt x="2550659" y="1029065"/>
                </a:moveTo>
                <a:lnTo>
                  <a:pt x="2538857" y="1058545"/>
                </a:lnTo>
                <a:lnTo>
                  <a:pt x="2623820" y="1051433"/>
                </a:lnTo>
                <a:lnTo>
                  <a:pt x="2608104" y="1033779"/>
                </a:lnTo>
                <a:lnTo>
                  <a:pt x="2562479" y="1033779"/>
                </a:lnTo>
                <a:lnTo>
                  <a:pt x="2550659" y="1029065"/>
                </a:lnTo>
                <a:close/>
              </a:path>
              <a:path w="2623820" h="1058545">
                <a:moveTo>
                  <a:pt x="2555383" y="1017265"/>
                </a:moveTo>
                <a:lnTo>
                  <a:pt x="2550659" y="1029065"/>
                </a:lnTo>
                <a:lnTo>
                  <a:pt x="2562479" y="1033779"/>
                </a:lnTo>
                <a:lnTo>
                  <a:pt x="2567178" y="1021969"/>
                </a:lnTo>
                <a:lnTo>
                  <a:pt x="2555383" y="1017265"/>
                </a:lnTo>
                <a:close/>
              </a:path>
              <a:path w="2623820" h="1058545">
                <a:moveTo>
                  <a:pt x="2567178" y="987805"/>
                </a:moveTo>
                <a:lnTo>
                  <a:pt x="2555383" y="1017265"/>
                </a:lnTo>
                <a:lnTo>
                  <a:pt x="2567178" y="1021969"/>
                </a:lnTo>
                <a:lnTo>
                  <a:pt x="2562479" y="1033779"/>
                </a:lnTo>
                <a:lnTo>
                  <a:pt x="2608104" y="1033779"/>
                </a:lnTo>
                <a:lnTo>
                  <a:pt x="2567178" y="987805"/>
                </a:lnTo>
                <a:close/>
              </a:path>
              <a:path w="2623820" h="1058545">
                <a:moveTo>
                  <a:pt x="4826" y="0"/>
                </a:moveTo>
                <a:lnTo>
                  <a:pt x="0" y="11684"/>
                </a:lnTo>
                <a:lnTo>
                  <a:pt x="2550659" y="1029065"/>
                </a:lnTo>
                <a:lnTo>
                  <a:pt x="2555383" y="1017265"/>
                </a:lnTo>
                <a:lnTo>
                  <a:pt x="482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30632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Autowiring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52244" y="1685544"/>
            <a:ext cx="2158365" cy="835660"/>
          </a:xfrm>
          <a:prstGeom prst="rect">
            <a:avLst/>
          </a:prstGeom>
          <a:solidFill>
            <a:srgbClr val="EC7C30"/>
          </a:solidFill>
        </p:spPr>
        <p:txBody>
          <a:bodyPr vert="horz" wrap="square" lIns="0" tIns="2292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805"/>
              </a:spcBef>
            </a:pP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XML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46976" y="1685544"/>
            <a:ext cx="2520950" cy="835660"/>
          </a:xfrm>
          <a:prstGeom prst="rect">
            <a:avLst/>
          </a:prstGeom>
          <a:solidFill>
            <a:srgbClr val="EC7C30"/>
          </a:solidFill>
        </p:spPr>
        <p:txBody>
          <a:bodyPr vert="horz" wrap="square" lIns="0" tIns="198120" rIns="0" bIns="0" rtlCol="0">
            <a:spAutoFit/>
          </a:bodyPr>
          <a:lstStyle/>
          <a:p>
            <a:pPr marL="225425">
              <a:lnSpc>
                <a:spcPct val="100000"/>
              </a:lnSpc>
              <a:spcBef>
                <a:spcPts val="1560"/>
              </a:spcBef>
            </a:pPr>
            <a:r>
              <a:rPr sz="2800" spc="120" dirty="0">
                <a:solidFill>
                  <a:srgbClr val="FFFFFF"/>
                </a:solidFill>
                <a:latin typeface="Arial MT"/>
                <a:cs typeface="Arial MT"/>
              </a:rPr>
              <a:t>Annotations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56561" y="2785617"/>
            <a:ext cx="2693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40" dirty="0">
                <a:solidFill>
                  <a:srgbClr val="600A38"/>
                </a:solidFill>
                <a:latin typeface="Arial MT"/>
                <a:cs typeface="Arial MT"/>
              </a:rPr>
              <a:t>Autowiring</a:t>
            </a:r>
            <a:r>
              <a:rPr sz="2400" spc="-55" dirty="0">
                <a:solidFill>
                  <a:srgbClr val="600A38"/>
                </a:solidFill>
                <a:latin typeface="Arial MT"/>
                <a:cs typeface="Arial MT"/>
              </a:rPr>
              <a:t> </a:t>
            </a:r>
            <a:r>
              <a:rPr sz="2400" spc="75" dirty="0">
                <a:solidFill>
                  <a:srgbClr val="600A38"/>
                </a:solidFill>
                <a:latin typeface="Arial MT"/>
                <a:cs typeface="Arial MT"/>
              </a:rPr>
              <a:t>Modes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33955" y="3364991"/>
            <a:ext cx="1862455" cy="460375"/>
          </a:xfrm>
          <a:prstGeom prst="rect">
            <a:avLst/>
          </a:prstGeom>
          <a:ln w="9525">
            <a:solidFill>
              <a:srgbClr val="EC7C30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30"/>
              </a:spcBef>
            </a:pPr>
            <a:r>
              <a:rPr sz="2400" spc="80" dirty="0">
                <a:solidFill>
                  <a:srgbClr val="EC7C30"/>
                </a:solidFill>
                <a:latin typeface="Arial MT"/>
                <a:cs typeface="Arial MT"/>
              </a:rPr>
              <a:t>no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15667" y="3966971"/>
            <a:ext cx="1862455" cy="462280"/>
          </a:xfrm>
          <a:prstGeom prst="rect">
            <a:avLst/>
          </a:prstGeom>
          <a:ln w="9525">
            <a:solidFill>
              <a:srgbClr val="EC7C30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323850">
              <a:lnSpc>
                <a:spcPct val="100000"/>
              </a:lnSpc>
              <a:spcBef>
                <a:spcPts val="335"/>
              </a:spcBef>
            </a:pPr>
            <a:r>
              <a:rPr sz="2400" spc="80" dirty="0">
                <a:solidFill>
                  <a:srgbClr val="EC7C30"/>
                </a:solidFill>
                <a:latin typeface="Arial MT"/>
                <a:cs typeface="Arial MT"/>
              </a:rPr>
              <a:t>byName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33955" y="4639055"/>
            <a:ext cx="1862455" cy="462280"/>
          </a:xfrm>
          <a:prstGeom prst="rect">
            <a:avLst/>
          </a:prstGeom>
          <a:ln w="9525">
            <a:solidFill>
              <a:srgbClr val="EC7C30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398145">
              <a:lnSpc>
                <a:spcPct val="100000"/>
              </a:lnSpc>
              <a:spcBef>
                <a:spcPts val="340"/>
              </a:spcBef>
            </a:pPr>
            <a:r>
              <a:rPr sz="2400" spc="65" dirty="0">
                <a:solidFill>
                  <a:srgbClr val="EC7C30"/>
                </a:solidFill>
                <a:latin typeface="Arial MT"/>
                <a:cs typeface="Arial MT"/>
              </a:rPr>
              <a:t>byType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52244" y="5237988"/>
            <a:ext cx="1862455" cy="462280"/>
          </a:xfrm>
          <a:prstGeom prst="rect">
            <a:avLst/>
          </a:prstGeom>
          <a:ln w="9525">
            <a:solidFill>
              <a:srgbClr val="EC7C30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205104">
              <a:lnSpc>
                <a:spcPct val="100000"/>
              </a:lnSpc>
              <a:spcBef>
                <a:spcPts val="600"/>
              </a:spcBef>
            </a:pPr>
            <a:r>
              <a:rPr sz="2000" spc="125" dirty="0">
                <a:solidFill>
                  <a:srgbClr val="EC7C30"/>
                </a:solidFill>
                <a:latin typeface="Arial MT"/>
                <a:cs typeface="Arial MT"/>
              </a:rPr>
              <a:t>constructor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52244" y="5836920"/>
            <a:ext cx="1862455" cy="462280"/>
          </a:xfrm>
          <a:prstGeom prst="rect">
            <a:avLst/>
          </a:prstGeom>
          <a:ln w="9525">
            <a:solidFill>
              <a:srgbClr val="EC7C30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340"/>
              </a:spcBef>
            </a:pPr>
            <a:r>
              <a:rPr sz="2400" spc="125" dirty="0">
                <a:solidFill>
                  <a:srgbClr val="EC7C30"/>
                </a:solidFill>
                <a:latin typeface="Arial MT"/>
                <a:cs typeface="Arial MT"/>
              </a:rPr>
              <a:t>autodetect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29634" y="5956503"/>
            <a:ext cx="24314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Verdana"/>
                <a:cs typeface="Verdana"/>
              </a:rPr>
              <a:t>It</a:t>
            </a:r>
            <a:r>
              <a:rPr sz="1200" i="1" spc="-30" dirty="0">
                <a:latin typeface="Verdana"/>
                <a:cs typeface="Verdana"/>
              </a:rPr>
              <a:t> </a:t>
            </a:r>
            <a:r>
              <a:rPr sz="1200" i="1" dirty="0">
                <a:latin typeface="Verdana"/>
                <a:cs typeface="Verdana"/>
              </a:rPr>
              <a:t>is</a:t>
            </a:r>
            <a:r>
              <a:rPr sz="1200" i="1" spc="-35" dirty="0">
                <a:latin typeface="Verdana"/>
                <a:cs typeface="Verdana"/>
              </a:rPr>
              <a:t> </a:t>
            </a:r>
            <a:r>
              <a:rPr sz="1200" i="1" dirty="0">
                <a:latin typeface="Verdana"/>
                <a:cs typeface="Verdana"/>
              </a:rPr>
              <a:t>deprecated</a:t>
            </a:r>
            <a:r>
              <a:rPr sz="1200" i="1" spc="-20" dirty="0">
                <a:latin typeface="Verdana"/>
                <a:cs typeface="Verdana"/>
              </a:rPr>
              <a:t> </a:t>
            </a:r>
            <a:r>
              <a:rPr sz="1200" i="1" dirty="0">
                <a:latin typeface="Verdana"/>
                <a:cs typeface="Verdana"/>
              </a:rPr>
              <a:t>since</a:t>
            </a:r>
            <a:r>
              <a:rPr sz="1200" i="1" spc="-20" dirty="0">
                <a:latin typeface="Verdana"/>
                <a:cs typeface="Verdana"/>
              </a:rPr>
              <a:t> </a:t>
            </a:r>
            <a:r>
              <a:rPr sz="1200" i="1" dirty="0">
                <a:latin typeface="Verdana"/>
                <a:cs typeface="Verdana"/>
              </a:rPr>
              <a:t>Spring</a:t>
            </a:r>
            <a:r>
              <a:rPr sz="1200" i="1" spc="-15" dirty="0">
                <a:latin typeface="Verdana"/>
                <a:cs typeface="Verdana"/>
              </a:rPr>
              <a:t> </a:t>
            </a:r>
            <a:r>
              <a:rPr sz="1200" i="1" spc="-25" dirty="0">
                <a:latin typeface="Verdana"/>
                <a:cs typeface="Verdana"/>
              </a:rPr>
              <a:t>3.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46976" y="3206495"/>
            <a:ext cx="2383790" cy="462280"/>
          </a:xfrm>
          <a:prstGeom prst="rect">
            <a:avLst/>
          </a:prstGeom>
          <a:ln w="9525">
            <a:solidFill>
              <a:srgbClr val="EC7C30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280670">
              <a:lnSpc>
                <a:spcPct val="100000"/>
              </a:lnSpc>
              <a:spcBef>
                <a:spcPts val="325"/>
              </a:spcBef>
            </a:pPr>
            <a:r>
              <a:rPr sz="2400" spc="110" dirty="0">
                <a:solidFill>
                  <a:srgbClr val="EC7C30"/>
                </a:solidFill>
                <a:latin typeface="Arial MT"/>
                <a:cs typeface="Arial MT"/>
              </a:rPr>
              <a:t>@Autowired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851147" y="926464"/>
            <a:ext cx="734060" cy="680720"/>
          </a:xfrm>
          <a:custGeom>
            <a:avLst/>
            <a:gdLst/>
            <a:ahLst/>
            <a:cxnLst/>
            <a:rect l="l" t="t" r="r" b="b"/>
            <a:pathLst>
              <a:path w="734060" h="680719">
                <a:moveTo>
                  <a:pt x="30099" y="600456"/>
                </a:moveTo>
                <a:lnTo>
                  <a:pt x="0" y="680212"/>
                </a:lnTo>
                <a:lnTo>
                  <a:pt x="81787" y="656463"/>
                </a:lnTo>
                <a:lnTo>
                  <a:pt x="68191" y="641731"/>
                </a:lnTo>
                <a:lnTo>
                  <a:pt x="50926" y="641731"/>
                </a:lnTo>
                <a:lnTo>
                  <a:pt x="42290" y="632460"/>
                </a:lnTo>
                <a:lnTo>
                  <a:pt x="51644" y="623801"/>
                </a:lnTo>
                <a:lnTo>
                  <a:pt x="30099" y="600456"/>
                </a:lnTo>
                <a:close/>
              </a:path>
              <a:path w="734060" h="680719">
                <a:moveTo>
                  <a:pt x="51644" y="623801"/>
                </a:moveTo>
                <a:lnTo>
                  <a:pt x="42290" y="632460"/>
                </a:lnTo>
                <a:lnTo>
                  <a:pt x="50926" y="641731"/>
                </a:lnTo>
                <a:lnTo>
                  <a:pt x="60237" y="633112"/>
                </a:lnTo>
                <a:lnTo>
                  <a:pt x="51644" y="623801"/>
                </a:lnTo>
                <a:close/>
              </a:path>
              <a:path w="734060" h="680719">
                <a:moveTo>
                  <a:pt x="60237" y="633112"/>
                </a:moveTo>
                <a:lnTo>
                  <a:pt x="50926" y="641731"/>
                </a:lnTo>
                <a:lnTo>
                  <a:pt x="68191" y="641731"/>
                </a:lnTo>
                <a:lnTo>
                  <a:pt x="60237" y="633112"/>
                </a:lnTo>
                <a:close/>
              </a:path>
              <a:path w="734060" h="680719">
                <a:moveTo>
                  <a:pt x="725551" y="0"/>
                </a:moveTo>
                <a:lnTo>
                  <a:pt x="51644" y="623801"/>
                </a:lnTo>
                <a:lnTo>
                  <a:pt x="60237" y="633112"/>
                </a:lnTo>
                <a:lnTo>
                  <a:pt x="734060" y="9398"/>
                </a:lnTo>
                <a:lnTo>
                  <a:pt x="725551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89242" y="926211"/>
            <a:ext cx="861060" cy="680720"/>
          </a:xfrm>
          <a:custGeom>
            <a:avLst/>
            <a:gdLst/>
            <a:ahLst/>
            <a:cxnLst/>
            <a:rect l="l" t="t" r="r" b="b"/>
            <a:pathLst>
              <a:path w="861059" h="680719">
                <a:moveTo>
                  <a:pt x="796879" y="638328"/>
                </a:moveTo>
                <a:lnTo>
                  <a:pt x="777239" y="663193"/>
                </a:lnTo>
                <a:lnTo>
                  <a:pt x="860679" y="680465"/>
                </a:lnTo>
                <a:lnTo>
                  <a:pt x="844579" y="646176"/>
                </a:lnTo>
                <a:lnTo>
                  <a:pt x="806831" y="646176"/>
                </a:lnTo>
                <a:lnTo>
                  <a:pt x="796879" y="638328"/>
                </a:lnTo>
                <a:close/>
              </a:path>
              <a:path w="861059" h="680719">
                <a:moveTo>
                  <a:pt x="804783" y="628320"/>
                </a:moveTo>
                <a:lnTo>
                  <a:pt x="796879" y="638328"/>
                </a:lnTo>
                <a:lnTo>
                  <a:pt x="806831" y="646176"/>
                </a:lnTo>
                <a:lnTo>
                  <a:pt x="814705" y="636142"/>
                </a:lnTo>
                <a:lnTo>
                  <a:pt x="804783" y="628320"/>
                </a:lnTo>
                <a:close/>
              </a:path>
              <a:path w="861059" h="680719">
                <a:moveTo>
                  <a:pt x="824484" y="603376"/>
                </a:moveTo>
                <a:lnTo>
                  <a:pt x="804783" y="628320"/>
                </a:lnTo>
                <a:lnTo>
                  <a:pt x="814705" y="636142"/>
                </a:lnTo>
                <a:lnTo>
                  <a:pt x="806831" y="646176"/>
                </a:lnTo>
                <a:lnTo>
                  <a:pt x="844579" y="646176"/>
                </a:lnTo>
                <a:lnTo>
                  <a:pt x="824484" y="603376"/>
                </a:lnTo>
                <a:close/>
              </a:path>
              <a:path w="861059" h="680719">
                <a:moveTo>
                  <a:pt x="7874" y="0"/>
                </a:moveTo>
                <a:lnTo>
                  <a:pt x="0" y="9905"/>
                </a:lnTo>
                <a:lnTo>
                  <a:pt x="796879" y="638328"/>
                </a:lnTo>
                <a:lnTo>
                  <a:pt x="804783" y="628320"/>
                </a:lnTo>
                <a:lnTo>
                  <a:pt x="787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24009" y="6434734"/>
            <a:ext cx="2686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0" dirty="0">
                <a:solidFill>
                  <a:srgbClr val="FFFFFF"/>
                </a:solidFill>
                <a:latin typeface="Arial MT"/>
                <a:cs typeface="Arial MT"/>
              </a:rPr>
              <a:t>Learncodewith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Arial MT"/>
                <a:cs typeface="Arial MT"/>
              </a:rPr>
              <a:t>Durgesh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67788" y="342240"/>
            <a:ext cx="7254875" cy="1562100"/>
          </a:xfrm>
          <a:prstGeom prst="rect">
            <a:avLst/>
          </a:prstGeom>
        </p:spPr>
        <p:txBody>
          <a:bodyPr vert="horz" wrap="square" lIns="0" tIns="2019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90"/>
              </a:spcBef>
            </a:pPr>
            <a:r>
              <a:rPr sz="5400" b="0" spc="225" dirty="0">
                <a:latin typeface="Arial MT"/>
                <a:cs typeface="Arial MT"/>
              </a:rPr>
              <a:t>Dependency</a:t>
            </a:r>
            <a:r>
              <a:rPr sz="5400" b="0" spc="-85" dirty="0">
                <a:latin typeface="Arial MT"/>
                <a:cs typeface="Arial MT"/>
              </a:rPr>
              <a:t> </a:t>
            </a:r>
            <a:r>
              <a:rPr sz="5400" b="0" spc="280" dirty="0">
                <a:latin typeface="Arial MT"/>
                <a:cs typeface="Arial MT"/>
              </a:rPr>
              <a:t>Injection</a:t>
            </a:r>
            <a:endParaRPr sz="5400">
              <a:latin typeface="Arial MT"/>
              <a:cs typeface="Arial MT"/>
            </a:endParaRPr>
          </a:p>
          <a:p>
            <a:pPr marR="485140" algn="ctr">
              <a:lnSpc>
                <a:spcPct val="100000"/>
              </a:lnSpc>
              <a:spcBef>
                <a:spcPts val="765"/>
              </a:spcBef>
            </a:pPr>
            <a:r>
              <a:rPr sz="2800" b="0" spc="155" dirty="0">
                <a:solidFill>
                  <a:srgbClr val="000000"/>
                </a:solidFill>
                <a:latin typeface="Arial MT"/>
                <a:cs typeface="Arial MT"/>
              </a:rPr>
              <a:t>It</a:t>
            </a:r>
            <a:r>
              <a:rPr sz="2800" b="0" spc="-8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800" b="0" spc="120" dirty="0">
                <a:solidFill>
                  <a:srgbClr val="000000"/>
                </a:solidFill>
                <a:latin typeface="Arial MT"/>
                <a:cs typeface="Arial MT"/>
              </a:rPr>
              <a:t>is</a:t>
            </a:r>
            <a:r>
              <a:rPr sz="2800" b="0" spc="-7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800" b="0" spc="130" dirty="0">
                <a:solidFill>
                  <a:srgbClr val="000000"/>
                </a:solidFill>
                <a:latin typeface="Arial MT"/>
                <a:cs typeface="Arial MT"/>
              </a:rPr>
              <a:t>design</a:t>
            </a:r>
            <a:r>
              <a:rPr sz="2800" b="0" spc="-6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800" b="0" spc="145" dirty="0">
                <a:solidFill>
                  <a:srgbClr val="000000"/>
                </a:solidFill>
                <a:latin typeface="Arial MT"/>
                <a:cs typeface="Arial MT"/>
              </a:rPr>
              <a:t>pattern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90029" y="2770759"/>
            <a:ext cx="397510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5" dirty="0">
                <a:latin typeface="Arial MT"/>
                <a:cs typeface="Arial MT"/>
              </a:rPr>
              <a:t>class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spc="75" dirty="0">
                <a:latin typeface="Arial MT"/>
                <a:cs typeface="Arial MT"/>
              </a:rPr>
              <a:t>Geeta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400" spc="70" dirty="0">
                <a:latin typeface="Arial MT"/>
                <a:cs typeface="Arial MT"/>
              </a:rPr>
              <a:t>{</a:t>
            </a:r>
            <a:endParaRPr sz="2400">
              <a:latin typeface="Arial MT"/>
              <a:cs typeface="Arial MT"/>
            </a:endParaRPr>
          </a:p>
          <a:p>
            <a:pPr marL="927100">
              <a:lnSpc>
                <a:spcPct val="100000"/>
              </a:lnSpc>
            </a:pPr>
            <a:r>
              <a:rPr sz="2400" spc="130" dirty="0">
                <a:latin typeface="Arial MT"/>
                <a:cs typeface="Arial MT"/>
              </a:rPr>
              <a:t>public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spc="105" dirty="0">
                <a:latin typeface="Arial MT"/>
                <a:cs typeface="Arial MT"/>
              </a:rPr>
              <a:t>void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80" dirty="0">
                <a:latin typeface="Arial MT"/>
                <a:cs typeface="Arial MT"/>
              </a:rPr>
              <a:t>doWork()</a:t>
            </a:r>
            <a:endParaRPr sz="2400">
              <a:latin typeface="Arial MT"/>
              <a:cs typeface="Arial MT"/>
            </a:endParaRPr>
          </a:p>
          <a:p>
            <a:pPr marL="927100">
              <a:lnSpc>
                <a:spcPct val="100000"/>
              </a:lnSpc>
            </a:pPr>
            <a:r>
              <a:rPr sz="2400" spc="70" dirty="0">
                <a:latin typeface="Arial MT"/>
                <a:cs typeface="Arial MT"/>
              </a:rPr>
              <a:t>{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2400">
              <a:latin typeface="Arial MT"/>
              <a:cs typeface="Arial MT"/>
            </a:endParaRPr>
          </a:p>
          <a:p>
            <a:pPr marL="927100">
              <a:lnSpc>
                <a:spcPct val="100000"/>
              </a:lnSpc>
            </a:pPr>
            <a:r>
              <a:rPr sz="2400" spc="70" dirty="0">
                <a:latin typeface="Arial MT"/>
                <a:cs typeface="Arial MT"/>
              </a:rPr>
              <a:t>}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90029" y="4965572"/>
            <a:ext cx="142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70" dirty="0">
                <a:latin typeface="Arial MT"/>
                <a:cs typeface="Arial MT"/>
              </a:rPr>
              <a:t>}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36926" y="2908173"/>
            <a:ext cx="4175125" cy="839469"/>
          </a:xfrm>
          <a:custGeom>
            <a:avLst/>
            <a:gdLst/>
            <a:ahLst/>
            <a:cxnLst/>
            <a:rect l="l" t="t" r="r" b="b"/>
            <a:pathLst>
              <a:path w="4175125" h="839470">
                <a:moveTo>
                  <a:pt x="2071497" y="807593"/>
                </a:moveTo>
                <a:lnTo>
                  <a:pt x="0" y="807593"/>
                </a:lnTo>
                <a:lnTo>
                  <a:pt x="0" y="839343"/>
                </a:lnTo>
                <a:lnTo>
                  <a:pt x="2103247" y="839343"/>
                </a:lnTo>
                <a:lnTo>
                  <a:pt x="2103247" y="823468"/>
                </a:lnTo>
                <a:lnTo>
                  <a:pt x="2071497" y="823468"/>
                </a:lnTo>
                <a:lnTo>
                  <a:pt x="2071497" y="807593"/>
                </a:lnTo>
                <a:close/>
              </a:path>
              <a:path w="4175125" h="839470">
                <a:moveTo>
                  <a:pt x="4079621" y="31750"/>
                </a:moveTo>
                <a:lnTo>
                  <a:pt x="2071497" y="31750"/>
                </a:lnTo>
                <a:lnTo>
                  <a:pt x="2071497" y="823468"/>
                </a:lnTo>
                <a:lnTo>
                  <a:pt x="2087372" y="807593"/>
                </a:lnTo>
                <a:lnTo>
                  <a:pt x="2103247" y="807593"/>
                </a:lnTo>
                <a:lnTo>
                  <a:pt x="2103247" y="63500"/>
                </a:lnTo>
                <a:lnTo>
                  <a:pt x="2087372" y="63500"/>
                </a:lnTo>
                <a:lnTo>
                  <a:pt x="2103247" y="47625"/>
                </a:lnTo>
                <a:lnTo>
                  <a:pt x="4079621" y="47625"/>
                </a:lnTo>
                <a:lnTo>
                  <a:pt x="4079621" y="31750"/>
                </a:lnTo>
                <a:close/>
              </a:path>
              <a:path w="4175125" h="839470">
                <a:moveTo>
                  <a:pt x="2103247" y="807593"/>
                </a:moveTo>
                <a:lnTo>
                  <a:pt x="2087372" y="807593"/>
                </a:lnTo>
                <a:lnTo>
                  <a:pt x="2071497" y="823468"/>
                </a:lnTo>
                <a:lnTo>
                  <a:pt x="2103247" y="823468"/>
                </a:lnTo>
                <a:lnTo>
                  <a:pt x="2103247" y="807593"/>
                </a:lnTo>
                <a:close/>
              </a:path>
              <a:path w="4175125" h="839470">
                <a:moveTo>
                  <a:pt x="4079621" y="0"/>
                </a:moveTo>
                <a:lnTo>
                  <a:pt x="4079621" y="95250"/>
                </a:lnTo>
                <a:lnTo>
                  <a:pt x="4143121" y="63500"/>
                </a:lnTo>
                <a:lnTo>
                  <a:pt x="4095496" y="63500"/>
                </a:lnTo>
                <a:lnTo>
                  <a:pt x="4095496" y="31750"/>
                </a:lnTo>
                <a:lnTo>
                  <a:pt x="4143121" y="31750"/>
                </a:lnTo>
                <a:lnTo>
                  <a:pt x="4079621" y="0"/>
                </a:lnTo>
                <a:close/>
              </a:path>
              <a:path w="4175125" h="839470">
                <a:moveTo>
                  <a:pt x="2103247" y="47625"/>
                </a:moveTo>
                <a:lnTo>
                  <a:pt x="2087372" y="63500"/>
                </a:lnTo>
                <a:lnTo>
                  <a:pt x="2103247" y="63500"/>
                </a:lnTo>
                <a:lnTo>
                  <a:pt x="2103247" y="47625"/>
                </a:lnTo>
                <a:close/>
              </a:path>
              <a:path w="4175125" h="839470">
                <a:moveTo>
                  <a:pt x="4079621" y="47625"/>
                </a:moveTo>
                <a:lnTo>
                  <a:pt x="2103247" y="47625"/>
                </a:lnTo>
                <a:lnTo>
                  <a:pt x="2103247" y="63500"/>
                </a:lnTo>
                <a:lnTo>
                  <a:pt x="4079621" y="63500"/>
                </a:lnTo>
                <a:lnTo>
                  <a:pt x="4079621" y="47625"/>
                </a:lnTo>
                <a:close/>
              </a:path>
              <a:path w="4175125" h="839470">
                <a:moveTo>
                  <a:pt x="4143121" y="31750"/>
                </a:moveTo>
                <a:lnTo>
                  <a:pt x="4095496" y="31750"/>
                </a:lnTo>
                <a:lnTo>
                  <a:pt x="4095496" y="63500"/>
                </a:lnTo>
                <a:lnTo>
                  <a:pt x="4143121" y="63500"/>
                </a:lnTo>
                <a:lnTo>
                  <a:pt x="4174871" y="47625"/>
                </a:lnTo>
                <a:lnTo>
                  <a:pt x="4143121" y="317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76350" y="2772282"/>
            <a:ext cx="3487420" cy="38817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90" dirty="0">
                <a:latin typeface="Arial MT"/>
                <a:cs typeface="Arial MT"/>
              </a:rPr>
              <a:t>class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Ramu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spc="55" dirty="0">
                <a:latin typeface="Arial MT"/>
                <a:cs typeface="Arial MT"/>
              </a:rPr>
              <a:t>{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95"/>
              </a:spcBef>
            </a:pPr>
            <a:endParaRPr sz="2000">
              <a:latin typeface="Arial MT"/>
              <a:cs typeface="Arial MT"/>
            </a:endParaRPr>
          </a:p>
          <a:p>
            <a:pPr marL="927100">
              <a:lnSpc>
                <a:spcPct val="100000"/>
              </a:lnSpc>
              <a:spcBef>
                <a:spcPts val="5"/>
              </a:spcBef>
            </a:pPr>
            <a:r>
              <a:rPr sz="2000" spc="75" dirty="0">
                <a:latin typeface="Arial MT"/>
                <a:cs typeface="Arial MT"/>
              </a:rPr>
              <a:t>Geeta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70" dirty="0">
                <a:latin typeface="Arial MT"/>
                <a:cs typeface="Arial MT"/>
              </a:rPr>
              <a:t>ob;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2000">
              <a:latin typeface="Arial MT"/>
              <a:cs typeface="Arial MT"/>
            </a:endParaRPr>
          </a:p>
          <a:p>
            <a:pPr marL="927100">
              <a:lnSpc>
                <a:spcPct val="100000"/>
              </a:lnSpc>
            </a:pPr>
            <a:r>
              <a:rPr sz="2000" spc="114" dirty="0">
                <a:latin typeface="Arial MT"/>
                <a:cs typeface="Arial MT"/>
              </a:rPr>
              <a:t>public</a:t>
            </a:r>
            <a:r>
              <a:rPr sz="2000" spc="-70" dirty="0">
                <a:latin typeface="Arial MT"/>
                <a:cs typeface="Arial MT"/>
              </a:rPr>
              <a:t> </a:t>
            </a:r>
            <a:r>
              <a:rPr sz="2000" spc="95" dirty="0">
                <a:latin typeface="Arial MT"/>
                <a:cs typeface="Arial MT"/>
              </a:rPr>
              <a:t>void</a:t>
            </a:r>
            <a:r>
              <a:rPr sz="2000" spc="-70" dirty="0">
                <a:latin typeface="Arial MT"/>
                <a:cs typeface="Arial MT"/>
              </a:rPr>
              <a:t> </a:t>
            </a:r>
            <a:r>
              <a:rPr sz="2000" spc="65" dirty="0">
                <a:latin typeface="Arial MT"/>
                <a:cs typeface="Arial MT"/>
              </a:rPr>
              <a:t>doWork()</a:t>
            </a:r>
            <a:endParaRPr sz="2000">
              <a:latin typeface="Arial MT"/>
              <a:cs typeface="Arial MT"/>
            </a:endParaRPr>
          </a:p>
          <a:p>
            <a:pPr marL="927100">
              <a:lnSpc>
                <a:spcPct val="100000"/>
              </a:lnSpc>
            </a:pPr>
            <a:r>
              <a:rPr sz="2000" spc="55" dirty="0">
                <a:latin typeface="Arial MT"/>
                <a:cs typeface="Arial MT"/>
              </a:rPr>
              <a:t>{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2000">
              <a:latin typeface="Arial MT"/>
              <a:cs typeface="Arial MT"/>
            </a:endParaRPr>
          </a:p>
          <a:p>
            <a:pPr marL="927100">
              <a:lnSpc>
                <a:spcPct val="100000"/>
              </a:lnSpc>
            </a:pPr>
            <a:r>
              <a:rPr sz="2000" spc="55" dirty="0">
                <a:latin typeface="Arial MT"/>
                <a:cs typeface="Arial MT"/>
              </a:rPr>
              <a:t>}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55" dirty="0">
                <a:latin typeface="Arial MT"/>
                <a:cs typeface="Arial MT"/>
              </a:rPr>
              <a:t>}</a:t>
            </a:r>
            <a:endParaRPr sz="2000">
              <a:latin typeface="Arial MT"/>
              <a:cs typeface="Arial MT"/>
            </a:endParaRPr>
          </a:p>
          <a:p>
            <a:pPr marL="598805">
              <a:lnSpc>
                <a:spcPct val="100000"/>
              </a:lnSpc>
              <a:spcBef>
                <a:spcPts val="1789"/>
              </a:spcBef>
            </a:pPr>
            <a:r>
              <a:rPr sz="1800" spc="75" dirty="0">
                <a:solidFill>
                  <a:srgbClr val="00AFEF"/>
                </a:solidFill>
                <a:latin typeface="Arial MT"/>
                <a:cs typeface="Arial MT"/>
              </a:rPr>
              <a:t>Inversion</a:t>
            </a:r>
            <a:r>
              <a:rPr sz="1800" spc="-45" dirty="0">
                <a:solidFill>
                  <a:srgbClr val="00AFEF"/>
                </a:solidFill>
                <a:latin typeface="Arial MT"/>
                <a:cs typeface="Arial MT"/>
              </a:rPr>
              <a:t> </a:t>
            </a:r>
            <a:r>
              <a:rPr sz="1800" spc="55" dirty="0">
                <a:solidFill>
                  <a:srgbClr val="00AFEF"/>
                </a:solidFill>
                <a:latin typeface="Arial MT"/>
                <a:cs typeface="Arial MT"/>
              </a:rPr>
              <a:t>Of</a:t>
            </a:r>
            <a:r>
              <a:rPr sz="1800" spc="165" dirty="0">
                <a:solidFill>
                  <a:srgbClr val="00AFEF"/>
                </a:solidFill>
                <a:latin typeface="Arial MT"/>
                <a:cs typeface="Arial MT"/>
              </a:rPr>
              <a:t> </a:t>
            </a:r>
            <a:r>
              <a:rPr sz="1800" spc="85" dirty="0">
                <a:solidFill>
                  <a:srgbClr val="00AFEF"/>
                </a:solidFill>
                <a:latin typeface="Arial MT"/>
                <a:cs typeface="Arial MT"/>
              </a:rPr>
              <a:t>Control</a:t>
            </a:r>
            <a:r>
              <a:rPr sz="1800" spc="-55" dirty="0">
                <a:solidFill>
                  <a:srgbClr val="00AFE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AFEF"/>
                </a:solidFill>
                <a:latin typeface="Arial MT"/>
                <a:cs typeface="Arial MT"/>
              </a:rPr>
              <a:t>(IOC)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31411" y="266723"/>
            <a:ext cx="2294968" cy="144164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1041" y="467105"/>
            <a:ext cx="619887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dirty="0"/>
              <a:t>Autowiring</a:t>
            </a:r>
            <a:r>
              <a:rPr sz="4300" spc="65" dirty="0"/>
              <a:t> </a:t>
            </a:r>
            <a:r>
              <a:rPr sz="4300" spc="-10" dirty="0"/>
              <a:t>Advantages</a:t>
            </a:r>
            <a:endParaRPr sz="4300"/>
          </a:p>
        </p:txBody>
      </p:sp>
      <p:sp>
        <p:nvSpPr>
          <p:cNvPr id="3" name="object 3"/>
          <p:cNvSpPr txBox="1"/>
          <p:nvPr/>
        </p:nvSpPr>
        <p:spPr>
          <a:xfrm>
            <a:off x="1639951" y="1292733"/>
            <a:ext cx="18256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</a:tabLst>
            </a:pPr>
            <a:r>
              <a:rPr sz="2400" b="1" spc="-10" dirty="0">
                <a:latin typeface="Arial"/>
                <a:cs typeface="Arial"/>
              </a:rPr>
              <a:t>Automatic</a:t>
            </a:r>
            <a:endParaRPr sz="2400">
              <a:latin typeface="Arial"/>
              <a:cs typeface="Arial"/>
            </a:endParaRPr>
          </a:p>
          <a:p>
            <a:pPr marL="375285" indent="-362585">
              <a:lnSpc>
                <a:spcPct val="100000"/>
              </a:lnSpc>
              <a:buFont typeface="Arial MT"/>
              <a:buChar char="•"/>
              <a:tabLst>
                <a:tab pos="375285" algn="l"/>
              </a:tabLst>
            </a:pPr>
            <a:r>
              <a:rPr sz="2400" b="1" dirty="0">
                <a:latin typeface="Arial"/>
                <a:cs typeface="Arial"/>
              </a:rPr>
              <a:t>less</a:t>
            </a:r>
            <a:r>
              <a:rPr sz="2400" b="1" spc="-100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code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1564" y="3344036"/>
            <a:ext cx="6979920" cy="1685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b="1" dirty="0">
                <a:solidFill>
                  <a:srgbClr val="00AFEF"/>
                </a:solidFill>
                <a:latin typeface="Arial"/>
                <a:cs typeface="Arial"/>
              </a:rPr>
              <a:t>Autowiring</a:t>
            </a:r>
            <a:r>
              <a:rPr sz="4300" b="1" spc="65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4300" b="1" spc="-10" dirty="0">
                <a:solidFill>
                  <a:srgbClr val="00AFEF"/>
                </a:solidFill>
                <a:latin typeface="Arial"/>
                <a:cs typeface="Arial"/>
              </a:rPr>
              <a:t>Disadvantages</a:t>
            </a:r>
            <a:endParaRPr sz="4300">
              <a:latin typeface="Arial"/>
              <a:cs typeface="Arial"/>
            </a:endParaRPr>
          </a:p>
          <a:p>
            <a:pPr marL="747395" indent="-286385">
              <a:lnSpc>
                <a:spcPct val="100000"/>
              </a:lnSpc>
              <a:spcBef>
                <a:spcPts val="1435"/>
              </a:spcBef>
              <a:buFont typeface="Arial MT"/>
              <a:buChar char="•"/>
              <a:tabLst>
                <a:tab pos="747395" algn="l"/>
              </a:tabLst>
            </a:pPr>
            <a:r>
              <a:rPr sz="1800" b="1" dirty="0">
                <a:latin typeface="Arial"/>
                <a:cs typeface="Arial"/>
              </a:rPr>
              <a:t>No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control</a:t>
            </a:r>
            <a:r>
              <a:rPr sz="1800" b="1" spc="-6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of</a:t>
            </a:r>
            <a:r>
              <a:rPr sz="1800" b="1" spc="16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programmer.</a:t>
            </a:r>
            <a:endParaRPr sz="1800">
              <a:latin typeface="Arial"/>
              <a:cs typeface="Arial"/>
            </a:endParaRPr>
          </a:p>
          <a:p>
            <a:pPr marL="747395" indent="-286385">
              <a:lnSpc>
                <a:spcPct val="100000"/>
              </a:lnSpc>
              <a:buFont typeface="Arial MT"/>
              <a:buChar char="•"/>
              <a:tabLst>
                <a:tab pos="747395" algn="l"/>
              </a:tabLst>
            </a:pPr>
            <a:r>
              <a:rPr sz="1800" b="1" spc="50" dirty="0">
                <a:latin typeface="Arial"/>
                <a:cs typeface="Arial"/>
              </a:rPr>
              <a:t>It</a:t>
            </a:r>
            <a:r>
              <a:rPr sz="1800" b="1" dirty="0">
                <a:latin typeface="Arial"/>
                <a:cs typeface="Arial"/>
              </a:rPr>
              <a:t> can't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be</a:t>
            </a:r>
            <a:r>
              <a:rPr sz="1800" b="1" spc="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used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for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primitive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and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string</a:t>
            </a:r>
            <a:endParaRPr sz="1800">
              <a:latin typeface="Arial"/>
              <a:cs typeface="Arial"/>
            </a:endParaRPr>
          </a:p>
          <a:p>
            <a:pPr marL="747395">
              <a:lnSpc>
                <a:spcPct val="100000"/>
              </a:lnSpc>
            </a:pPr>
            <a:r>
              <a:rPr sz="1800" b="1" spc="-10" dirty="0">
                <a:latin typeface="Arial"/>
                <a:cs typeface="Arial"/>
              </a:rPr>
              <a:t>values.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1176" y="5786501"/>
            <a:ext cx="1667735" cy="104820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34895" y="3320288"/>
            <a:ext cx="2362853" cy="319548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75" dirty="0"/>
              <a:t>Stereotype</a:t>
            </a:r>
            <a:r>
              <a:rPr spc="-200" dirty="0"/>
              <a:t> </a:t>
            </a:r>
            <a:r>
              <a:rPr spc="-10" dirty="0"/>
              <a:t>Annotations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14804" y="1525904"/>
            <a:ext cx="4758055" cy="3468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491865" algn="l"/>
              </a:tabLst>
            </a:pPr>
            <a:r>
              <a:rPr sz="2400" spc="-25" dirty="0">
                <a:solidFill>
                  <a:srgbClr val="006FC0"/>
                </a:solidFill>
                <a:latin typeface="Arial MT"/>
                <a:cs typeface="Arial MT"/>
              </a:rPr>
              <a:t>XML</a:t>
            </a:r>
            <a:r>
              <a:rPr sz="2400" dirty="0">
                <a:solidFill>
                  <a:srgbClr val="006FC0"/>
                </a:solidFill>
                <a:latin typeface="Arial MT"/>
                <a:cs typeface="Arial MT"/>
              </a:rPr>
              <a:t>	</a:t>
            </a:r>
            <a:r>
              <a:rPr sz="2400" spc="80" dirty="0">
                <a:solidFill>
                  <a:srgbClr val="006FC0"/>
                </a:solidFill>
                <a:latin typeface="Arial MT"/>
                <a:cs typeface="Arial MT"/>
              </a:rPr>
              <a:t>&lt;bean</a:t>
            </a:r>
            <a:r>
              <a:rPr sz="2400" spc="-5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006FC0"/>
                </a:solidFill>
                <a:latin typeface="Arial MT"/>
                <a:cs typeface="Arial MT"/>
              </a:rPr>
              <a:t>/&gt;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670"/>
              </a:spcBef>
            </a:pPr>
            <a:endParaRPr sz="2400">
              <a:latin typeface="Arial MT"/>
              <a:cs typeface="Arial MT"/>
            </a:endParaRPr>
          </a:p>
          <a:p>
            <a:pPr marL="428625" marR="2267585" indent="-90805">
              <a:lnSpc>
                <a:spcPct val="126200"/>
              </a:lnSpc>
            </a:pPr>
            <a:r>
              <a:rPr sz="2400" spc="75" dirty="0">
                <a:solidFill>
                  <a:srgbClr val="FF0000"/>
                </a:solidFill>
                <a:latin typeface="Arial MT"/>
                <a:cs typeface="Arial MT"/>
              </a:rPr>
              <a:t>@Component </a:t>
            </a:r>
            <a:r>
              <a:rPr sz="2400" spc="80" dirty="0">
                <a:solidFill>
                  <a:srgbClr val="006FC0"/>
                </a:solidFill>
                <a:latin typeface="Arial MT"/>
                <a:cs typeface="Arial MT"/>
              </a:rPr>
              <a:t>Class</a:t>
            </a:r>
            <a:r>
              <a:rPr sz="2400" spc="-6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006FC0"/>
                </a:solidFill>
                <a:latin typeface="Arial MT"/>
                <a:cs typeface="Arial MT"/>
              </a:rPr>
              <a:t>Student</a:t>
            </a:r>
            <a:endParaRPr sz="2400">
              <a:latin typeface="Arial MT"/>
              <a:cs typeface="Arial MT"/>
            </a:endParaRPr>
          </a:p>
          <a:p>
            <a:pPr marL="428625">
              <a:lnSpc>
                <a:spcPct val="100000"/>
              </a:lnSpc>
            </a:pPr>
            <a:r>
              <a:rPr sz="2400" spc="70" dirty="0">
                <a:solidFill>
                  <a:srgbClr val="006FC0"/>
                </a:solidFill>
                <a:latin typeface="Arial MT"/>
                <a:cs typeface="Arial MT"/>
              </a:rPr>
              <a:t>{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45"/>
              </a:spcBef>
            </a:pPr>
            <a:endParaRPr sz="2400">
              <a:latin typeface="Arial MT"/>
              <a:cs typeface="Arial MT"/>
            </a:endParaRPr>
          </a:p>
          <a:p>
            <a:pPr marL="428625">
              <a:lnSpc>
                <a:spcPct val="100000"/>
              </a:lnSpc>
            </a:pPr>
            <a:r>
              <a:rPr sz="2400" spc="70" dirty="0">
                <a:solidFill>
                  <a:srgbClr val="006FC0"/>
                </a:solidFill>
                <a:latin typeface="Arial MT"/>
                <a:cs typeface="Arial MT"/>
              </a:rPr>
              <a:t>}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00477" y="5892495"/>
            <a:ext cx="6892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10" dirty="0">
                <a:solidFill>
                  <a:srgbClr val="006FC0"/>
                </a:solidFill>
                <a:latin typeface="Arial MT"/>
                <a:cs typeface="Arial MT"/>
              </a:rPr>
              <a:t>&lt;context:component-</a:t>
            </a:r>
            <a:r>
              <a:rPr sz="2400" spc="125" dirty="0">
                <a:solidFill>
                  <a:srgbClr val="006FC0"/>
                </a:solidFill>
                <a:latin typeface="Arial MT"/>
                <a:cs typeface="Arial MT"/>
              </a:rPr>
              <a:t>scan</a:t>
            </a:r>
            <a:r>
              <a:rPr sz="2400" spc="-9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2400" spc="75" dirty="0">
                <a:solidFill>
                  <a:srgbClr val="006FC0"/>
                </a:solidFill>
                <a:latin typeface="Arial MT"/>
                <a:cs typeface="Arial MT"/>
              </a:rPr>
              <a:t>base-</a:t>
            </a:r>
            <a:r>
              <a:rPr sz="2400" spc="105" dirty="0">
                <a:solidFill>
                  <a:srgbClr val="006FC0"/>
                </a:solidFill>
                <a:latin typeface="Arial MT"/>
                <a:cs typeface="Arial MT"/>
              </a:rPr>
              <a:t>package=“</a:t>
            </a:r>
            <a:r>
              <a:rPr sz="2400" spc="-7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2400" spc="295" dirty="0">
                <a:solidFill>
                  <a:srgbClr val="006FC0"/>
                </a:solidFill>
                <a:latin typeface="Arial MT"/>
                <a:cs typeface="Arial MT"/>
              </a:rPr>
              <a:t>”</a:t>
            </a:r>
            <a:r>
              <a:rPr sz="2400" spc="-5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006FC0"/>
                </a:solidFill>
                <a:latin typeface="Arial MT"/>
                <a:cs typeface="Arial MT"/>
              </a:rPr>
              <a:t>/&gt;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1176" y="5786501"/>
            <a:ext cx="1667735" cy="104820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34895" y="3320288"/>
            <a:ext cx="2362853" cy="319548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15265">
              <a:lnSpc>
                <a:spcPct val="100000"/>
              </a:lnSpc>
              <a:spcBef>
                <a:spcPts val="105"/>
              </a:spcBef>
            </a:pPr>
            <a:r>
              <a:rPr spc="75" dirty="0"/>
              <a:t>Stereotype</a:t>
            </a:r>
            <a:r>
              <a:rPr spc="-200" dirty="0"/>
              <a:t> </a:t>
            </a:r>
            <a:r>
              <a:rPr spc="-10" dirty="0"/>
              <a:t>Annotation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57476" y="1798701"/>
            <a:ext cx="4618990" cy="34912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5745" marR="2310765" indent="-90805">
              <a:lnSpc>
                <a:spcPct val="126200"/>
              </a:lnSpc>
              <a:spcBef>
                <a:spcPts val="100"/>
              </a:spcBef>
            </a:pPr>
            <a:r>
              <a:rPr sz="2400" spc="75" dirty="0">
                <a:solidFill>
                  <a:srgbClr val="FF0000"/>
                </a:solidFill>
                <a:latin typeface="Arial MT"/>
                <a:cs typeface="Arial MT"/>
              </a:rPr>
              <a:t>@Component </a:t>
            </a:r>
            <a:r>
              <a:rPr sz="2400" spc="80" dirty="0">
                <a:solidFill>
                  <a:srgbClr val="006FC0"/>
                </a:solidFill>
                <a:latin typeface="Arial MT"/>
                <a:cs typeface="Arial MT"/>
              </a:rPr>
              <a:t>Class</a:t>
            </a:r>
            <a:r>
              <a:rPr sz="2400" spc="-6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006FC0"/>
                </a:solidFill>
                <a:latin typeface="Arial MT"/>
                <a:cs typeface="Arial MT"/>
              </a:rPr>
              <a:t>Student</a:t>
            </a:r>
            <a:endParaRPr sz="2400">
              <a:latin typeface="Arial MT"/>
              <a:cs typeface="Arial MT"/>
            </a:endParaRPr>
          </a:p>
          <a:p>
            <a:pPr marL="245745">
              <a:lnSpc>
                <a:spcPct val="100000"/>
              </a:lnSpc>
            </a:pPr>
            <a:r>
              <a:rPr sz="2400" spc="70" dirty="0">
                <a:solidFill>
                  <a:srgbClr val="006FC0"/>
                </a:solidFill>
                <a:latin typeface="Arial MT"/>
                <a:cs typeface="Arial MT"/>
              </a:rPr>
              <a:t>{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40"/>
              </a:spcBef>
            </a:pPr>
            <a:endParaRPr sz="2400">
              <a:latin typeface="Arial MT"/>
              <a:cs typeface="Arial MT"/>
            </a:endParaRPr>
          </a:p>
          <a:p>
            <a:pPr marL="245745">
              <a:lnSpc>
                <a:spcPct val="100000"/>
              </a:lnSpc>
              <a:spcBef>
                <a:spcPts val="5"/>
              </a:spcBef>
            </a:pPr>
            <a:r>
              <a:rPr sz="2400" spc="70" dirty="0">
                <a:solidFill>
                  <a:srgbClr val="006FC0"/>
                </a:solidFill>
                <a:latin typeface="Arial MT"/>
                <a:cs typeface="Arial MT"/>
              </a:rPr>
              <a:t>}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400" spc="114" dirty="0">
                <a:solidFill>
                  <a:srgbClr val="006FC0"/>
                </a:solidFill>
                <a:latin typeface="Arial MT"/>
                <a:cs typeface="Arial MT"/>
              </a:rPr>
              <a:t>Student</a:t>
            </a:r>
            <a:r>
              <a:rPr sz="2400" spc="-4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2400" spc="114" dirty="0">
                <a:solidFill>
                  <a:srgbClr val="006FC0"/>
                </a:solidFill>
                <a:latin typeface="Arial MT"/>
                <a:cs typeface="Arial MT"/>
              </a:rPr>
              <a:t>student=new</a:t>
            </a:r>
            <a:r>
              <a:rPr sz="2400" spc="-4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2400" spc="90" dirty="0">
                <a:solidFill>
                  <a:srgbClr val="006FC0"/>
                </a:solidFill>
                <a:latin typeface="Arial MT"/>
                <a:cs typeface="Arial MT"/>
              </a:rPr>
              <a:t>Student()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1176" y="5786501"/>
            <a:ext cx="1667735" cy="104820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34895" y="3320288"/>
            <a:ext cx="2362853" cy="319548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100580">
              <a:lnSpc>
                <a:spcPct val="100000"/>
              </a:lnSpc>
              <a:spcBef>
                <a:spcPts val="105"/>
              </a:spcBef>
            </a:pPr>
            <a:r>
              <a:rPr spc="70" dirty="0"/>
              <a:t>Bean</a:t>
            </a:r>
            <a:r>
              <a:rPr spc="-170" dirty="0"/>
              <a:t> </a:t>
            </a:r>
            <a:r>
              <a:rPr spc="75" dirty="0"/>
              <a:t>Scope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005964" y="1988057"/>
            <a:ext cx="2429510" cy="32835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105" dirty="0">
                <a:solidFill>
                  <a:srgbClr val="FF0000"/>
                </a:solidFill>
                <a:latin typeface="Arial MT"/>
                <a:cs typeface="Arial MT"/>
              </a:rPr>
              <a:t>Singleton</a:t>
            </a:r>
            <a:endParaRPr sz="2800">
              <a:latin typeface="Arial MT"/>
              <a:cs typeface="Arial MT"/>
            </a:endParaRPr>
          </a:p>
          <a:p>
            <a:pPr marL="47625" marR="5080">
              <a:lnSpc>
                <a:spcPct val="155600"/>
              </a:lnSpc>
              <a:spcBef>
                <a:spcPts val="1380"/>
              </a:spcBef>
            </a:pP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prototype </a:t>
            </a:r>
            <a:r>
              <a:rPr sz="2800" spc="125" dirty="0">
                <a:solidFill>
                  <a:srgbClr val="FF0000"/>
                </a:solidFill>
                <a:latin typeface="Arial MT"/>
                <a:cs typeface="Arial MT"/>
              </a:rPr>
              <a:t>request </a:t>
            </a:r>
            <a:r>
              <a:rPr sz="2800" spc="95" dirty="0">
                <a:solidFill>
                  <a:srgbClr val="FF0000"/>
                </a:solidFill>
                <a:latin typeface="Arial MT"/>
                <a:cs typeface="Arial MT"/>
              </a:rPr>
              <a:t>session </a:t>
            </a:r>
            <a:r>
              <a:rPr sz="2800" spc="110" dirty="0">
                <a:solidFill>
                  <a:srgbClr val="FF0000"/>
                </a:solidFill>
                <a:latin typeface="Arial MT"/>
                <a:cs typeface="Arial MT"/>
              </a:rPr>
              <a:t>globalsession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1176" y="5786501"/>
            <a:ext cx="1667735" cy="104820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34895" y="3320288"/>
            <a:ext cx="2362853" cy="319548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9560">
              <a:lnSpc>
                <a:spcPct val="100000"/>
              </a:lnSpc>
              <a:spcBef>
                <a:spcPts val="105"/>
              </a:spcBef>
            </a:pPr>
            <a:r>
              <a:rPr dirty="0"/>
              <a:t>Configure</a:t>
            </a:r>
            <a:r>
              <a:rPr spc="-40" dirty="0"/>
              <a:t> </a:t>
            </a:r>
            <a:r>
              <a:rPr spc="105" dirty="0"/>
              <a:t>bean</a:t>
            </a:r>
            <a:r>
              <a:rPr spc="-5" dirty="0"/>
              <a:t> </a:t>
            </a:r>
            <a:r>
              <a:rPr spc="55" dirty="0"/>
              <a:t>scope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924304" y="2004186"/>
            <a:ext cx="6522084" cy="3655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90" dirty="0">
                <a:solidFill>
                  <a:srgbClr val="FF0000"/>
                </a:solidFill>
                <a:latin typeface="Arial MT"/>
                <a:cs typeface="Arial MT"/>
              </a:rPr>
              <a:t>&lt;bean</a:t>
            </a:r>
            <a:r>
              <a:rPr sz="2800" spc="-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class=“</a:t>
            </a:r>
            <a:r>
              <a:rPr sz="2800" spc="-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335" dirty="0">
                <a:solidFill>
                  <a:srgbClr val="FF0000"/>
                </a:solidFill>
                <a:latin typeface="Arial MT"/>
                <a:cs typeface="Arial MT"/>
              </a:rPr>
              <a:t>”</a:t>
            </a:r>
            <a:r>
              <a:rPr sz="2800" spc="-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20" dirty="0">
                <a:solidFill>
                  <a:srgbClr val="FF0000"/>
                </a:solidFill>
                <a:latin typeface="Arial MT"/>
                <a:cs typeface="Arial MT"/>
              </a:rPr>
              <a:t>name=“</a:t>
            </a:r>
            <a:r>
              <a:rPr sz="2800" spc="-5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335" dirty="0">
                <a:solidFill>
                  <a:srgbClr val="FF0000"/>
                </a:solidFill>
                <a:latin typeface="Arial MT"/>
                <a:cs typeface="Arial MT"/>
              </a:rPr>
              <a:t>”</a:t>
            </a:r>
            <a:r>
              <a:rPr sz="2800" spc="-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55" dirty="0">
                <a:solidFill>
                  <a:srgbClr val="006FC0"/>
                </a:solidFill>
                <a:latin typeface="Arial MT"/>
                <a:cs typeface="Arial MT"/>
              </a:rPr>
              <a:t>scope=“</a:t>
            </a:r>
            <a:r>
              <a:rPr sz="2800" spc="-6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2800" spc="335" dirty="0">
                <a:solidFill>
                  <a:srgbClr val="006FC0"/>
                </a:solidFill>
                <a:latin typeface="Arial MT"/>
                <a:cs typeface="Arial MT"/>
              </a:rPr>
              <a:t>”</a:t>
            </a:r>
            <a:r>
              <a:rPr sz="2800" spc="-5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2800" spc="-35" dirty="0">
                <a:solidFill>
                  <a:srgbClr val="FF0000"/>
                </a:solidFill>
                <a:latin typeface="Arial MT"/>
                <a:cs typeface="Arial MT"/>
              </a:rPr>
              <a:t>/&gt;</a:t>
            </a:r>
            <a:endParaRPr sz="2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740"/>
              </a:spcBef>
            </a:pPr>
            <a:endParaRPr sz="2800">
              <a:latin typeface="Arial MT"/>
              <a:cs typeface="Arial MT"/>
            </a:endParaRPr>
          </a:p>
          <a:p>
            <a:pPr marL="163195" marR="3974465">
              <a:lnSpc>
                <a:spcPct val="106800"/>
              </a:lnSpc>
              <a:tabLst>
                <a:tab pos="2249805" algn="l"/>
              </a:tabLst>
            </a:pPr>
            <a:r>
              <a:rPr sz="2400" spc="75" dirty="0">
                <a:solidFill>
                  <a:srgbClr val="FF0000"/>
                </a:solidFill>
                <a:latin typeface="Arial MT"/>
                <a:cs typeface="Arial MT"/>
              </a:rPr>
              <a:t>@Component </a:t>
            </a:r>
            <a:r>
              <a:rPr sz="2800" spc="75" dirty="0">
                <a:solidFill>
                  <a:srgbClr val="006FC0"/>
                </a:solidFill>
                <a:latin typeface="Arial MT"/>
                <a:cs typeface="Arial MT"/>
              </a:rPr>
              <a:t>@Scope(</a:t>
            </a:r>
            <a:r>
              <a:rPr sz="2800" spc="-4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2800" spc="285" dirty="0">
                <a:solidFill>
                  <a:srgbClr val="006FC0"/>
                </a:solidFill>
                <a:latin typeface="Arial MT"/>
                <a:cs typeface="Arial MT"/>
              </a:rPr>
              <a:t>“</a:t>
            </a:r>
            <a:r>
              <a:rPr sz="2800" dirty="0">
                <a:solidFill>
                  <a:srgbClr val="006FC0"/>
                </a:solidFill>
                <a:latin typeface="Arial MT"/>
                <a:cs typeface="Arial MT"/>
              </a:rPr>
              <a:t>	</a:t>
            </a:r>
            <a:r>
              <a:rPr sz="2800" spc="165" dirty="0">
                <a:solidFill>
                  <a:srgbClr val="006FC0"/>
                </a:solidFill>
                <a:latin typeface="Arial MT"/>
                <a:cs typeface="Arial MT"/>
              </a:rPr>
              <a:t>”) </a:t>
            </a:r>
            <a:r>
              <a:rPr sz="2400" spc="80" dirty="0">
                <a:solidFill>
                  <a:srgbClr val="FF0000"/>
                </a:solidFill>
                <a:latin typeface="Arial MT"/>
                <a:cs typeface="Arial MT"/>
              </a:rPr>
              <a:t>Class</a:t>
            </a:r>
            <a:r>
              <a:rPr sz="2400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0000"/>
                </a:solidFill>
                <a:latin typeface="Arial MT"/>
                <a:cs typeface="Arial MT"/>
              </a:rPr>
              <a:t>Student</a:t>
            </a:r>
            <a:endParaRPr sz="2400">
              <a:latin typeface="Arial MT"/>
              <a:cs typeface="Arial MT"/>
            </a:endParaRPr>
          </a:p>
          <a:p>
            <a:pPr marL="163195">
              <a:lnSpc>
                <a:spcPct val="100000"/>
              </a:lnSpc>
            </a:pPr>
            <a:r>
              <a:rPr sz="2400" spc="70" dirty="0">
                <a:solidFill>
                  <a:srgbClr val="FF0000"/>
                </a:solidFill>
                <a:latin typeface="Arial MT"/>
                <a:cs typeface="Arial MT"/>
              </a:rPr>
              <a:t>{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45"/>
              </a:spcBef>
            </a:pPr>
            <a:endParaRPr sz="2400">
              <a:latin typeface="Arial MT"/>
              <a:cs typeface="Arial MT"/>
            </a:endParaRPr>
          </a:p>
          <a:p>
            <a:pPr marL="163195">
              <a:lnSpc>
                <a:spcPct val="100000"/>
              </a:lnSpc>
            </a:pPr>
            <a:r>
              <a:rPr sz="2400" spc="70" dirty="0">
                <a:solidFill>
                  <a:srgbClr val="FF0000"/>
                </a:solidFill>
                <a:latin typeface="Arial MT"/>
                <a:cs typeface="Arial MT"/>
              </a:rPr>
              <a:t>}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1176" y="5786501"/>
            <a:ext cx="1667735" cy="104820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34895" y="3320288"/>
            <a:ext cx="2362853" cy="319548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88654" y="2348610"/>
            <a:ext cx="8686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@Value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72211" y="511505"/>
            <a:ext cx="178435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0" spc="110" dirty="0">
                <a:latin typeface="Arial MT"/>
                <a:cs typeface="Arial MT"/>
              </a:rPr>
              <a:t>SpEL</a:t>
            </a:r>
            <a:endParaRPr sz="5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76729" y="2407107"/>
            <a:ext cx="12566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0" dirty="0">
                <a:solidFill>
                  <a:srgbClr val="FF0000"/>
                </a:solidFill>
                <a:latin typeface="Arial MT"/>
                <a:cs typeface="Arial MT"/>
              </a:rPr>
              <a:t>Expression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7887" y="3406140"/>
            <a:ext cx="5942330" cy="379730"/>
          </a:xfrm>
          <a:prstGeom prst="rect">
            <a:avLst/>
          </a:prstGeom>
          <a:ln w="12700">
            <a:solidFill>
              <a:srgbClr val="4471C4"/>
            </a:solidFill>
          </a:ln>
        </p:spPr>
        <p:txBody>
          <a:bodyPr vert="horz" wrap="square" lIns="0" tIns="48260" rIns="0" bIns="0" rtlCol="0">
            <a:spAutoFit/>
          </a:bodyPr>
          <a:lstStyle/>
          <a:p>
            <a:pPr marL="50165">
              <a:lnSpc>
                <a:spcPct val="100000"/>
              </a:lnSpc>
              <a:spcBef>
                <a:spcPts val="380"/>
              </a:spcBef>
            </a:pPr>
            <a:r>
              <a:rPr sz="1800" spc="70" dirty="0">
                <a:latin typeface="Arial MT"/>
                <a:cs typeface="Arial MT"/>
              </a:rPr>
              <a:t>Classes,Variable,Methods,Constructors</a:t>
            </a:r>
            <a:r>
              <a:rPr sz="1800" spc="60" dirty="0">
                <a:latin typeface="Arial MT"/>
                <a:cs typeface="Arial MT"/>
              </a:rPr>
              <a:t> </a:t>
            </a:r>
            <a:r>
              <a:rPr sz="1800" spc="90" dirty="0">
                <a:latin typeface="Arial MT"/>
                <a:cs typeface="Arial MT"/>
              </a:rPr>
              <a:t>and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80" dirty="0">
                <a:latin typeface="Arial MT"/>
                <a:cs typeface="Arial MT"/>
              </a:rPr>
              <a:t>Objects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18844" y="4037076"/>
            <a:ext cx="1507490" cy="381000"/>
          </a:xfrm>
          <a:prstGeom prst="rect">
            <a:avLst/>
          </a:prstGeom>
          <a:ln w="12700">
            <a:solidFill>
              <a:srgbClr val="4471C4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50165">
              <a:lnSpc>
                <a:spcPct val="100000"/>
              </a:lnSpc>
              <a:spcBef>
                <a:spcPts val="390"/>
              </a:spcBef>
            </a:pPr>
            <a:r>
              <a:rPr sz="1800" spc="90" dirty="0">
                <a:latin typeface="Arial MT"/>
                <a:cs typeface="Arial MT"/>
              </a:rPr>
              <a:t>and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70" dirty="0">
                <a:latin typeface="Arial MT"/>
                <a:cs typeface="Arial MT"/>
              </a:rPr>
              <a:t>symbols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7887" y="4710684"/>
            <a:ext cx="8366759" cy="657225"/>
          </a:xfrm>
          <a:prstGeom prst="rect">
            <a:avLst/>
          </a:prstGeom>
          <a:ln w="12700">
            <a:solidFill>
              <a:srgbClr val="4471C4"/>
            </a:solidFill>
          </a:ln>
        </p:spPr>
        <p:txBody>
          <a:bodyPr vert="horz" wrap="square" lIns="0" tIns="50165" rIns="0" bIns="0" rtlCol="0">
            <a:spAutoFit/>
          </a:bodyPr>
          <a:lstStyle/>
          <a:p>
            <a:pPr marL="50165" marR="503555">
              <a:lnSpc>
                <a:spcPct val="100000"/>
              </a:lnSpc>
              <a:spcBef>
                <a:spcPts val="395"/>
              </a:spcBef>
            </a:pPr>
            <a:r>
              <a:rPr sz="1800" spc="80" dirty="0">
                <a:latin typeface="Arial MT"/>
                <a:cs typeface="Arial MT"/>
              </a:rPr>
              <a:t>char,numerics,operators,keywords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90" dirty="0">
                <a:latin typeface="Arial MT"/>
                <a:cs typeface="Arial MT"/>
              </a:rPr>
              <a:t>and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95" dirty="0">
                <a:latin typeface="Arial MT"/>
                <a:cs typeface="Arial MT"/>
              </a:rPr>
              <a:t>special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80" dirty="0">
                <a:latin typeface="Arial MT"/>
                <a:cs typeface="Arial MT"/>
              </a:rPr>
              <a:t>symbols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100" dirty="0">
                <a:latin typeface="Arial MT"/>
                <a:cs typeface="Arial MT"/>
              </a:rPr>
              <a:t>which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110" dirty="0">
                <a:latin typeface="Arial MT"/>
                <a:cs typeface="Arial MT"/>
              </a:rPr>
              <a:t>return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a </a:t>
            </a:r>
            <a:r>
              <a:rPr sz="1800" spc="55" dirty="0">
                <a:latin typeface="Arial MT"/>
                <a:cs typeface="Arial MT"/>
              </a:rPr>
              <a:t>value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63672" y="514603"/>
            <a:ext cx="8518525" cy="1529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250" dirty="0">
                <a:solidFill>
                  <a:srgbClr val="00AFEF"/>
                </a:solidFill>
                <a:latin typeface="Arial MT"/>
                <a:cs typeface="Arial MT"/>
              </a:rPr>
              <a:t>Spring</a:t>
            </a:r>
            <a:r>
              <a:rPr sz="4800" spc="-110" dirty="0">
                <a:solidFill>
                  <a:srgbClr val="00AFEF"/>
                </a:solidFill>
                <a:latin typeface="Arial MT"/>
                <a:cs typeface="Arial MT"/>
              </a:rPr>
              <a:t> </a:t>
            </a:r>
            <a:r>
              <a:rPr sz="4800" spc="195" dirty="0">
                <a:solidFill>
                  <a:srgbClr val="00AFEF"/>
                </a:solidFill>
                <a:latin typeface="Arial MT"/>
                <a:cs typeface="Arial MT"/>
              </a:rPr>
              <a:t>Expression</a:t>
            </a:r>
            <a:r>
              <a:rPr sz="4800" spc="-114" dirty="0">
                <a:solidFill>
                  <a:srgbClr val="00AFEF"/>
                </a:solidFill>
                <a:latin typeface="Arial MT"/>
                <a:cs typeface="Arial MT"/>
              </a:rPr>
              <a:t> </a:t>
            </a:r>
            <a:r>
              <a:rPr sz="4800" spc="180" dirty="0">
                <a:solidFill>
                  <a:srgbClr val="00AFEF"/>
                </a:solidFill>
                <a:latin typeface="Arial MT"/>
                <a:cs typeface="Arial MT"/>
              </a:rPr>
              <a:t>Language</a:t>
            </a:r>
            <a:endParaRPr sz="4800">
              <a:latin typeface="Arial MT"/>
              <a:cs typeface="Arial MT"/>
            </a:endParaRPr>
          </a:p>
          <a:p>
            <a:pPr marL="257810" marR="2512060">
              <a:lnSpc>
                <a:spcPct val="100000"/>
              </a:lnSpc>
              <a:spcBef>
                <a:spcPts val="1760"/>
              </a:spcBef>
            </a:pPr>
            <a:r>
              <a:rPr sz="1800" spc="100" dirty="0">
                <a:latin typeface="Arial MT"/>
                <a:cs typeface="Arial MT"/>
              </a:rPr>
              <a:t>Supports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65" dirty="0">
                <a:latin typeface="Arial MT"/>
                <a:cs typeface="Arial MT"/>
              </a:rPr>
              <a:t>Parsing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90" dirty="0">
                <a:latin typeface="Arial MT"/>
                <a:cs typeface="Arial MT"/>
              </a:rPr>
              <a:t>and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85" dirty="0">
                <a:latin typeface="Arial MT"/>
                <a:cs typeface="Arial MT"/>
              </a:rPr>
              <a:t>executing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75" dirty="0">
                <a:latin typeface="Arial MT"/>
                <a:cs typeface="Arial MT"/>
              </a:rPr>
              <a:t>expression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110" dirty="0">
                <a:latin typeface="Arial MT"/>
                <a:cs typeface="Arial MT"/>
              </a:rPr>
              <a:t>with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60" dirty="0">
                <a:latin typeface="Arial MT"/>
                <a:cs typeface="Arial MT"/>
              </a:rPr>
              <a:t>the </a:t>
            </a:r>
            <a:r>
              <a:rPr sz="1800" spc="90" dirty="0">
                <a:latin typeface="Arial MT"/>
                <a:cs typeface="Arial MT"/>
              </a:rPr>
              <a:t>help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90" dirty="0">
                <a:latin typeface="Arial MT"/>
                <a:cs typeface="Arial MT"/>
              </a:rPr>
              <a:t>of</a:t>
            </a:r>
            <a:r>
              <a:rPr sz="1800" spc="2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@Value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70" dirty="0">
                <a:latin typeface="Arial MT"/>
                <a:cs typeface="Arial MT"/>
              </a:rPr>
              <a:t>annotations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1176" y="5786501"/>
            <a:ext cx="1667735" cy="104820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14727" y="3273018"/>
            <a:ext cx="2362853" cy="31940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0472" y="119583"/>
            <a:ext cx="178435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0" spc="110" dirty="0">
                <a:latin typeface="Arial MT"/>
                <a:cs typeface="Arial MT"/>
              </a:rPr>
              <a:t>SpEL</a:t>
            </a:r>
            <a:endParaRPr sz="5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16223" y="873252"/>
            <a:ext cx="4704715" cy="780415"/>
          </a:xfrm>
          <a:prstGeom prst="rect">
            <a:avLst/>
          </a:prstGeom>
          <a:ln w="12700">
            <a:solidFill>
              <a:srgbClr val="5B9BD4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50165">
              <a:lnSpc>
                <a:spcPct val="100000"/>
              </a:lnSpc>
              <a:spcBef>
                <a:spcPts val="150"/>
              </a:spcBef>
            </a:pPr>
            <a:r>
              <a:rPr sz="4400" spc="-10" dirty="0">
                <a:latin typeface="Calibri"/>
                <a:cs typeface="Calibri"/>
              </a:rPr>
              <a:t>@value(“#{11+22}”)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68167" y="1987295"/>
            <a:ext cx="6329680" cy="780415"/>
          </a:xfrm>
          <a:prstGeom prst="rect">
            <a:avLst/>
          </a:prstGeom>
          <a:ln w="12700">
            <a:solidFill>
              <a:srgbClr val="5B9BD4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51435">
              <a:lnSpc>
                <a:spcPct val="100000"/>
              </a:lnSpc>
              <a:spcBef>
                <a:spcPts val="150"/>
              </a:spcBef>
            </a:pPr>
            <a:r>
              <a:rPr sz="4400" dirty="0">
                <a:latin typeface="Calibri"/>
                <a:cs typeface="Calibri"/>
              </a:rPr>
              <a:t>@value(“#{</a:t>
            </a:r>
            <a:r>
              <a:rPr sz="4400" spc="-15" dirty="0">
                <a:latin typeface="Calibri"/>
                <a:cs typeface="Calibri"/>
              </a:rPr>
              <a:t> </a:t>
            </a:r>
            <a:r>
              <a:rPr sz="4400" dirty="0">
                <a:latin typeface="Calibri"/>
                <a:cs typeface="Calibri"/>
              </a:rPr>
              <a:t>8&gt;6</a:t>
            </a:r>
            <a:r>
              <a:rPr sz="4400" spc="-45" dirty="0">
                <a:latin typeface="Calibri"/>
                <a:cs typeface="Calibri"/>
              </a:rPr>
              <a:t> </a:t>
            </a:r>
            <a:r>
              <a:rPr sz="4400" dirty="0">
                <a:latin typeface="Calibri"/>
                <a:cs typeface="Calibri"/>
              </a:rPr>
              <a:t>?</a:t>
            </a:r>
            <a:r>
              <a:rPr sz="4400" spc="-25" dirty="0">
                <a:latin typeface="Calibri"/>
                <a:cs typeface="Calibri"/>
              </a:rPr>
              <a:t> </a:t>
            </a:r>
            <a:r>
              <a:rPr sz="4400" dirty="0">
                <a:latin typeface="Calibri"/>
                <a:cs typeface="Calibri"/>
              </a:rPr>
              <a:t>88</a:t>
            </a:r>
            <a:r>
              <a:rPr sz="4400" spc="-35" dirty="0">
                <a:latin typeface="Calibri"/>
                <a:cs typeface="Calibri"/>
              </a:rPr>
              <a:t> </a:t>
            </a:r>
            <a:r>
              <a:rPr sz="4400" dirty="0">
                <a:latin typeface="Calibri"/>
                <a:cs typeface="Calibri"/>
              </a:rPr>
              <a:t>:</a:t>
            </a:r>
            <a:r>
              <a:rPr sz="4400" spc="-10" dirty="0">
                <a:latin typeface="Calibri"/>
                <a:cs typeface="Calibri"/>
              </a:rPr>
              <a:t> 55”})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7576" y="3814571"/>
            <a:ext cx="2862580" cy="657225"/>
          </a:xfrm>
          <a:prstGeom prst="rect">
            <a:avLst/>
          </a:prstGeom>
          <a:ln w="12700">
            <a:solidFill>
              <a:srgbClr val="4471C4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51435">
              <a:lnSpc>
                <a:spcPct val="100000"/>
              </a:lnSpc>
              <a:spcBef>
                <a:spcPts val="200"/>
              </a:spcBef>
            </a:pPr>
            <a:r>
              <a:rPr sz="3600" dirty="0">
                <a:latin typeface="Calibri"/>
                <a:cs typeface="Calibri"/>
              </a:rPr>
              <a:t>static</a:t>
            </a:r>
            <a:r>
              <a:rPr sz="3600" spc="-14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methods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15867" y="3727703"/>
            <a:ext cx="3698875" cy="779145"/>
          </a:xfrm>
          <a:prstGeom prst="rect">
            <a:avLst/>
          </a:prstGeom>
          <a:ln w="12700">
            <a:solidFill>
              <a:srgbClr val="4471C4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45"/>
              </a:spcBef>
            </a:pPr>
            <a:r>
              <a:rPr sz="4400" dirty="0">
                <a:latin typeface="Calibri"/>
                <a:cs typeface="Calibri"/>
              </a:rPr>
              <a:t>object</a:t>
            </a:r>
            <a:r>
              <a:rPr sz="4400" spc="-15" dirty="0">
                <a:latin typeface="Calibri"/>
                <a:cs typeface="Calibri"/>
              </a:rPr>
              <a:t> </a:t>
            </a:r>
            <a:r>
              <a:rPr sz="4400" spc="-10" dirty="0">
                <a:latin typeface="Calibri"/>
                <a:cs typeface="Calibri"/>
              </a:rPr>
              <a:t>methods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40168" y="3726179"/>
            <a:ext cx="2146300" cy="779145"/>
          </a:xfrm>
          <a:prstGeom prst="rect">
            <a:avLst/>
          </a:prstGeom>
          <a:ln w="12700">
            <a:solidFill>
              <a:srgbClr val="4471C4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51435">
              <a:lnSpc>
                <a:spcPct val="100000"/>
              </a:lnSpc>
              <a:spcBef>
                <a:spcPts val="145"/>
              </a:spcBef>
            </a:pPr>
            <a:r>
              <a:rPr sz="4400" spc="-10" dirty="0">
                <a:latin typeface="Calibri"/>
                <a:cs typeface="Calibri"/>
              </a:rPr>
              <a:t>variables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1176" y="5786501"/>
            <a:ext cx="1667735" cy="104820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14727" y="3273018"/>
            <a:ext cx="2362853" cy="31940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210" dirty="0">
                <a:latin typeface="Arial MT"/>
                <a:cs typeface="Arial MT"/>
              </a:rPr>
              <a:t>How</a:t>
            </a:r>
            <a:r>
              <a:rPr sz="4000" b="0" spc="-105" dirty="0">
                <a:latin typeface="Arial MT"/>
                <a:cs typeface="Arial MT"/>
              </a:rPr>
              <a:t> </a:t>
            </a:r>
            <a:r>
              <a:rPr sz="4000" b="0" spc="229" dirty="0">
                <a:latin typeface="Arial MT"/>
                <a:cs typeface="Arial MT"/>
              </a:rPr>
              <a:t>to</a:t>
            </a:r>
            <a:r>
              <a:rPr sz="4000" b="0" spc="-120" dirty="0">
                <a:latin typeface="Arial MT"/>
                <a:cs typeface="Arial MT"/>
              </a:rPr>
              <a:t> </a:t>
            </a:r>
            <a:r>
              <a:rPr sz="4000" b="0" spc="135" dirty="0">
                <a:latin typeface="Arial MT"/>
                <a:cs typeface="Arial MT"/>
              </a:rPr>
              <a:t>invoke</a:t>
            </a:r>
            <a:r>
              <a:rPr sz="4000" b="0" spc="-105" dirty="0">
                <a:latin typeface="Arial MT"/>
                <a:cs typeface="Arial MT"/>
              </a:rPr>
              <a:t> </a:t>
            </a:r>
            <a:r>
              <a:rPr sz="4000" b="0" spc="215" dirty="0">
                <a:latin typeface="Arial MT"/>
                <a:cs typeface="Arial MT"/>
              </a:rPr>
              <a:t>static</a:t>
            </a:r>
            <a:r>
              <a:rPr sz="4000" b="0" spc="-105" dirty="0">
                <a:latin typeface="Arial MT"/>
                <a:cs typeface="Arial MT"/>
              </a:rPr>
              <a:t> </a:t>
            </a:r>
            <a:r>
              <a:rPr sz="4000" b="0" spc="200" dirty="0">
                <a:latin typeface="Arial MT"/>
                <a:cs typeface="Arial MT"/>
              </a:rPr>
              <a:t>method</a:t>
            </a:r>
            <a:r>
              <a:rPr sz="4000" b="0" spc="-114" dirty="0">
                <a:latin typeface="Arial MT"/>
                <a:cs typeface="Arial MT"/>
              </a:rPr>
              <a:t> </a:t>
            </a:r>
            <a:r>
              <a:rPr sz="4000" b="0" spc="200" dirty="0">
                <a:latin typeface="Arial MT"/>
                <a:cs typeface="Arial MT"/>
              </a:rPr>
              <a:t>and</a:t>
            </a:r>
            <a:r>
              <a:rPr sz="4000" b="0" spc="-105" dirty="0">
                <a:latin typeface="Arial MT"/>
                <a:cs typeface="Arial MT"/>
              </a:rPr>
              <a:t> </a:t>
            </a:r>
            <a:r>
              <a:rPr sz="4000" b="0" spc="150" dirty="0">
                <a:latin typeface="Arial MT"/>
                <a:cs typeface="Arial MT"/>
              </a:rPr>
              <a:t>variable?</a:t>
            </a:r>
            <a:endParaRPr sz="4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7272" y="1858010"/>
            <a:ext cx="8016240" cy="2580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5200"/>
              </a:lnSpc>
              <a:spcBef>
                <a:spcPts val="100"/>
              </a:spcBef>
            </a:pPr>
            <a:r>
              <a:rPr sz="5400" spc="215" dirty="0">
                <a:solidFill>
                  <a:srgbClr val="FF0000"/>
                </a:solidFill>
                <a:latin typeface="Arial MT"/>
                <a:cs typeface="Arial MT"/>
              </a:rPr>
              <a:t>T(class).method(param) </a:t>
            </a:r>
            <a:r>
              <a:rPr sz="5400" spc="200" dirty="0">
                <a:solidFill>
                  <a:srgbClr val="FF0000"/>
                </a:solidFill>
                <a:latin typeface="Arial MT"/>
                <a:cs typeface="Arial MT"/>
              </a:rPr>
              <a:t>T(class).variable</a:t>
            </a:r>
            <a:endParaRPr sz="5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ln w="79375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1176" y="5786501"/>
            <a:ext cx="1667735" cy="104820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14727" y="3273018"/>
            <a:ext cx="2362853" cy="31940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24075" y="237871"/>
            <a:ext cx="7679690" cy="3060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0" spc="285" dirty="0">
                <a:latin typeface="Arial MT"/>
                <a:cs typeface="Arial MT"/>
              </a:rPr>
              <a:t>How</a:t>
            </a:r>
            <a:r>
              <a:rPr sz="5400" b="0" spc="-155" dirty="0">
                <a:latin typeface="Arial MT"/>
                <a:cs typeface="Arial MT"/>
              </a:rPr>
              <a:t> </a:t>
            </a:r>
            <a:r>
              <a:rPr sz="5400" b="0" spc="315" dirty="0">
                <a:latin typeface="Arial MT"/>
                <a:cs typeface="Arial MT"/>
              </a:rPr>
              <a:t>to</a:t>
            </a:r>
            <a:r>
              <a:rPr sz="5400" b="0" spc="-150" dirty="0">
                <a:latin typeface="Arial MT"/>
                <a:cs typeface="Arial MT"/>
              </a:rPr>
              <a:t> </a:t>
            </a:r>
            <a:r>
              <a:rPr sz="5400" b="0" spc="280" dirty="0">
                <a:latin typeface="Arial MT"/>
                <a:cs typeface="Arial MT"/>
              </a:rPr>
              <a:t>create</a:t>
            </a:r>
            <a:r>
              <a:rPr sz="5400" b="0" spc="-120" dirty="0">
                <a:latin typeface="Arial MT"/>
                <a:cs typeface="Arial MT"/>
              </a:rPr>
              <a:t> </a:t>
            </a:r>
            <a:r>
              <a:rPr sz="5400" b="0" spc="260" dirty="0">
                <a:latin typeface="Arial MT"/>
                <a:cs typeface="Arial MT"/>
              </a:rPr>
              <a:t>objects?</a:t>
            </a:r>
            <a:endParaRPr sz="5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720"/>
              </a:spcBef>
            </a:pPr>
            <a:endParaRPr sz="5400">
              <a:latin typeface="Arial MT"/>
              <a:cs typeface="Arial MT"/>
            </a:endParaRPr>
          </a:p>
          <a:p>
            <a:pPr marL="504825">
              <a:lnSpc>
                <a:spcPct val="100000"/>
              </a:lnSpc>
            </a:pPr>
            <a:r>
              <a:rPr sz="5400" b="0" spc="265" dirty="0">
                <a:solidFill>
                  <a:srgbClr val="FF0000"/>
                </a:solidFill>
                <a:latin typeface="Arial MT"/>
                <a:cs typeface="Arial MT"/>
              </a:rPr>
              <a:t>new</a:t>
            </a:r>
            <a:r>
              <a:rPr sz="5400" b="0" spc="-1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5400" b="0" spc="210" dirty="0">
                <a:solidFill>
                  <a:srgbClr val="FF0000"/>
                </a:solidFill>
                <a:latin typeface="Arial MT"/>
                <a:cs typeface="Arial MT"/>
              </a:rPr>
              <a:t>Object(value)</a:t>
            </a:r>
            <a:endParaRPr sz="5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93770" y="2617089"/>
            <a:ext cx="520573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0" spc="285" dirty="0">
                <a:latin typeface="Arial MT"/>
                <a:cs typeface="Arial MT"/>
              </a:rPr>
              <a:t>Spring</a:t>
            </a:r>
            <a:r>
              <a:rPr sz="5400" b="0" spc="-150" dirty="0">
                <a:latin typeface="Arial MT"/>
                <a:cs typeface="Arial MT"/>
              </a:rPr>
              <a:t> </a:t>
            </a:r>
            <a:r>
              <a:rPr sz="5400" b="0" spc="190" dirty="0">
                <a:latin typeface="Arial MT"/>
                <a:cs typeface="Arial MT"/>
              </a:rPr>
              <a:t>Modules</a:t>
            </a:r>
            <a:endParaRPr sz="54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48784" y="3657600"/>
            <a:ext cx="2694432" cy="160324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224009" y="6447012"/>
            <a:ext cx="2686685" cy="290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100" dirty="0">
                <a:solidFill>
                  <a:srgbClr val="FFFFFF"/>
                </a:solidFill>
                <a:latin typeface="Arial MT"/>
                <a:cs typeface="Arial MT"/>
              </a:rPr>
              <a:t>Learncodewith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Arial MT"/>
                <a:cs typeface="Arial MT"/>
              </a:rPr>
              <a:t>Durgesh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8348" rIns="0" bIns="0" rtlCol="0">
            <a:spAutoFit/>
          </a:bodyPr>
          <a:lstStyle/>
          <a:p>
            <a:pPr marL="2641600">
              <a:lnSpc>
                <a:spcPct val="100000"/>
              </a:lnSpc>
              <a:spcBef>
                <a:spcPts val="100"/>
              </a:spcBef>
            </a:pPr>
            <a:r>
              <a:rPr sz="4400" b="0" spc="229" dirty="0">
                <a:latin typeface="Arial MT"/>
                <a:cs typeface="Arial MT"/>
              </a:rPr>
              <a:t>Spring</a:t>
            </a:r>
            <a:r>
              <a:rPr sz="4400" b="0" spc="-120" dirty="0">
                <a:latin typeface="Arial MT"/>
                <a:cs typeface="Arial MT"/>
              </a:rPr>
              <a:t> </a:t>
            </a:r>
            <a:r>
              <a:rPr sz="4400" b="0" spc="155" dirty="0">
                <a:latin typeface="Arial MT"/>
                <a:cs typeface="Arial MT"/>
              </a:rPr>
              <a:t>Modules</a:t>
            </a:r>
            <a:endParaRPr sz="4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04304" y="2310810"/>
            <a:ext cx="378460" cy="27425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850"/>
              </a:lnSpc>
            </a:pPr>
            <a:r>
              <a:rPr sz="2400" spc="125" dirty="0">
                <a:solidFill>
                  <a:srgbClr val="00AFEF"/>
                </a:solidFill>
                <a:latin typeface="Arial MT"/>
                <a:cs typeface="Arial MT"/>
              </a:rPr>
              <a:t>Spring</a:t>
            </a:r>
            <a:r>
              <a:rPr sz="2400" spc="-60" dirty="0">
                <a:solidFill>
                  <a:srgbClr val="00AFEF"/>
                </a:solidFill>
                <a:latin typeface="Arial MT"/>
                <a:cs typeface="Arial MT"/>
              </a:rPr>
              <a:t> </a:t>
            </a:r>
            <a:r>
              <a:rPr sz="2400" spc="90" dirty="0">
                <a:solidFill>
                  <a:srgbClr val="00AFEF"/>
                </a:solidFill>
                <a:latin typeface="Arial MT"/>
                <a:cs typeface="Arial MT"/>
              </a:rPr>
              <a:t>Framework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80488" y="5129784"/>
            <a:ext cx="7352030" cy="876300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1885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85"/>
              </a:spcBef>
            </a:pPr>
            <a:r>
              <a:rPr sz="3200" spc="65" dirty="0">
                <a:solidFill>
                  <a:srgbClr val="FFFFFF"/>
                </a:solidFill>
                <a:latin typeface="Arial MT"/>
                <a:cs typeface="Arial MT"/>
              </a:rPr>
              <a:t>Test</a:t>
            </a:r>
            <a:endParaRPr sz="32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356104" y="1211580"/>
            <a:ext cx="7352030" cy="3804285"/>
            <a:chOff x="2356104" y="1211580"/>
            <a:chExt cx="7352030" cy="3804285"/>
          </a:xfrm>
        </p:grpSpPr>
        <p:sp>
          <p:nvSpPr>
            <p:cNvPr id="11" name="object 11"/>
            <p:cNvSpPr/>
            <p:nvPr/>
          </p:nvSpPr>
          <p:spPr>
            <a:xfrm>
              <a:off x="2356104" y="1211579"/>
              <a:ext cx="7352030" cy="3804285"/>
            </a:xfrm>
            <a:custGeom>
              <a:avLst/>
              <a:gdLst/>
              <a:ahLst/>
              <a:cxnLst/>
              <a:rect l="l" t="t" r="r" b="b"/>
              <a:pathLst>
                <a:path w="7352030" h="3804285">
                  <a:moveTo>
                    <a:pt x="3634727" y="0"/>
                  </a:moveTo>
                  <a:lnTo>
                    <a:pt x="24384" y="0"/>
                  </a:lnTo>
                  <a:lnTo>
                    <a:pt x="24384" y="1761744"/>
                  </a:lnTo>
                  <a:lnTo>
                    <a:pt x="3634727" y="1761744"/>
                  </a:lnTo>
                  <a:lnTo>
                    <a:pt x="3634727" y="0"/>
                  </a:lnTo>
                  <a:close/>
                </a:path>
                <a:path w="7352030" h="3804285">
                  <a:moveTo>
                    <a:pt x="7351776" y="2673096"/>
                  </a:moveTo>
                  <a:lnTo>
                    <a:pt x="0" y="2673096"/>
                  </a:lnTo>
                  <a:lnTo>
                    <a:pt x="0" y="3803904"/>
                  </a:lnTo>
                  <a:lnTo>
                    <a:pt x="7351776" y="3803904"/>
                  </a:lnTo>
                  <a:lnTo>
                    <a:pt x="7351776" y="2673096"/>
                  </a:lnTo>
                  <a:close/>
                </a:path>
                <a:path w="7352030" h="3804285">
                  <a:moveTo>
                    <a:pt x="7351776" y="0"/>
                  </a:moveTo>
                  <a:lnTo>
                    <a:pt x="3739896" y="0"/>
                  </a:lnTo>
                  <a:lnTo>
                    <a:pt x="3739896" y="1761744"/>
                  </a:lnTo>
                  <a:lnTo>
                    <a:pt x="7351776" y="1761744"/>
                  </a:lnTo>
                  <a:lnTo>
                    <a:pt x="735177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47816" y="3014472"/>
              <a:ext cx="2066925" cy="795655"/>
            </a:xfrm>
            <a:custGeom>
              <a:avLst/>
              <a:gdLst/>
              <a:ahLst/>
              <a:cxnLst/>
              <a:rect l="l" t="t" r="r" b="b"/>
              <a:pathLst>
                <a:path w="2066925" h="795654">
                  <a:moveTo>
                    <a:pt x="2066543" y="0"/>
                  </a:moveTo>
                  <a:lnTo>
                    <a:pt x="0" y="0"/>
                  </a:lnTo>
                  <a:lnTo>
                    <a:pt x="0" y="795527"/>
                  </a:lnTo>
                  <a:lnTo>
                    <a:pt x="2066543" y="795527"/>
                  </a:lnTo>
                  <a:lnTo>
                    <a:pt x="2066543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380488" y="3038855"/>
            <a:ext cx="1885314" cy="795655"/>
          </a:xfrm>
          <a:prstGeom prst="rect">
            <a:avLst/>
          </a:prstGeom>
          <a:solidFill>
            <a:srgbClr val="EC7C30"/>
          </a:solidFill>
        </p:spPr>
        <p:txBody>
          <a:bodyPr vert="horz" wrap="square" lIns="0" tIns="255904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2014"/>
              </a:spcBef>
            </a:pP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AOP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81500" y="3030473"/>
            <a:ext cx="1653539" cy="787400"/>
          </a:xfrm>
          <a:prstGeom prst="rect">
            <a:avLst/>
          </a:prstGeom>
          <a:solidFill>
            <a:srgbClr val="EC7C30"/>
          </a:solidFill>
        </p:spPr>
        <p:txBody>
          <a:bodyPr vert="horz" wrap="square" lIns="0" tIns="247650" rIns="0" bIns="0" rtlCol="0">
            <a:spAutoFit/>
          </a:bodyPr>
          <a:lstStyle/>
          <a:p>
            <a:pPr marL="435609">
              <a:lnSpc>
                <a:spcPct val="100000"/>
              </a:lnSpc>
              <a:spcBef>
                <a:spcPts val="1950"/>
              </a:spcBef>
            </a:pPr>
            <a:r>
              <a:rPr sz="1800" spc="100" dirty="0">
                <a:solidFill>
                  <a:srgbClr val="FFFFFF"/>
                </a:solidFill>
                <a:latin typeface="Arial MT"/>
                <a:cs typeface="Arial MT"/>
              </a:rPr>
              <a:t>Aspect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47815" y="3257803"/>
            <a:ext cx="2066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5575">
              <a:lnSpc>
                <a:spcPct val="100000"/>
              </a:lnSpc>
              <a:spcBef>
                <a:spcPts val="100"/>
              </a:spcBef>
            </a:pPr>
            <a:r>
              <a:rPr sz="1800" spc="80" dirty="0">
                <a:solidFill>
                  <a:srgbClr val="FFFFFF"/>
                </a:solidFill>
                <a:latin typeface="Arial MT"/>
                <a:cs typeface="Arial MT"/>
              </a:rPr>
              <a:t>Instrumentation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275319" y="2999232"/>
            <a:ext cx="1432560" cy="795655"/>
          </a:xfrm>
          <a:custGeom>
            <a:avLst/>
            <a:gdLst/>
            <a:ahLst/>
            <a:cxnLst/>
            <a:rect l="l" t="t" r="r" b="b"/>
            <a:pathLst>
              <a:path w="1432559" h="795654">
                <a:moveTo>
                  <a:pt x="1432559" y="0"/>
                </a:moveTo>
                <a:lnTo>
                  <a:pt x="0" y="0"/>
                </a:lnTo>
                <a:lnTo>
                  <a:pt x="0" y="795527"/>
                </a:lnTo>
                <a:lnTo>
                  <a:pt x="1432559" y="795527"/>
                </a:lnTo>
                <a:lnTo>
                  <a:pt x="1432559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382127" y="3243198"/>
            <a:ext cx="1217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0" dirty="0">
                <a:solidFill>
                  <a:srgbClr val="FFFFFF"/>
                </a:solidFill>
                <a:latin typeface="Arial MT"/>
                <a:cs typeface="Arial MT"/>
              </a:rPr>
              <a:t>Messaging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224009" y="6447012"/>
            <a:ext cx="2686685" cy="290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100" dirty="0">
                <a:solidFill>
                  <a:srgbClr val="FFFFFF"/>
                </a:solidFill>
                <a:latin typeface="Arial MT"/>
                <a:cs typeface="Arial MT"/>
              </a:rPr>
              <a:t>Learncodewith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Arial MT"/>
                <a:cs typeface="Arial MT"/>
              </a:rPr>
              <a:t>Durgesh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31110" y="3919729"/>
            <a:ext cx="254000" cy="10966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solidFill>
                  <a:srgbClr val="00AFEF"/>
                </a:solidFill>
                <a:latin typeface="Calibri"/>
                <a:cs typeface="Calibri"/>
              </a:rPr>
              <a:t>Spring</a:t>
            </a:r>
            <a:r>
              <a:rPr sz="1800" spc="-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00AFEF"/>
                </a:solidFill>
                <a:latin typeface="Calibri"/>
                <a:cs typeface="Calibri"/>
              </a:rPr>
              <a:t>Core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435351" y="4064508"/>
            <a:ext cx="1649095" cy="795655"/>
          </a:xfrm>
          <a:prstGeom prst="rect">
            <a:avLst/>
          </a:prstGeom>
          <a:solidFill>
            <a:srgbClr val="6FAC46"/>
          </a:solidFill>
        </p:spPr>
        <p:txBody>
          <a:bodyPr vert="horz" wrap="square" lIns="0" tIns="2571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025"/>
              </a:spcBef>
            </a:pPr>
            <a:r>
              <a:rPr sz="1800" spc="55" dirty="0">
                <a:solidFill>
                  <a:srgbClr val="FFFFFF"/>
                </a:solidFill>
                <a:latin typeface="Arial MT"/>
                <a:cs typeface="Arial MT"/>
              </a:rPr>
              <a:t>Core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65676" y="4064508"/>
            <a:ext cx="1725295" cy="795655"/>
          </a:xfrm>
          <a:prstGeom prst="rect">
            <a:avLst/>
          </a:prstGeom>
          <a:solidFill>
            <a:srgbClr val="6FAC46"/>
          </a:solidFill>
        </p:spPr>
        <p:txBody>
          <a:bodyPr vert="horz" wrap="square" lIns="0" tIns="257175" rIns="0" bIns="0" rtlCol="0">
            <a:spAutoFit/>
          </a:bodyPr>
          <a:lstStyle/>
          <a:p>
            <a:pPr marL="523875">
              <a:lnSpc>
                <a:spcPct val="100000"/>
              </a:lnSpc>
              <a:spcBef>
                <a:spcPts val="2025"/>
              </a:spcBef>
            </a:pPr>
            <a:r>
              <a:rPr sz="1800" spc="65" dirty="0">
                <a:solidFill>
                  <a:srgbClr val="FFFFFF"/>
                </a:solidFill>
                <a:latin typeface="Arial MT"/>
                <a:cs typeface="Arial MT"/>
              </a:rPr>
              <a:t>beans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134100" y="4064508"/>
            <a:ext cx="1598930" cy="795655"/>
          </a:xfrm>
          <a:prstGeom prst="rect">
            <a:avLst/>
          </a:prstGeom>
          <a:solidFill>
            <a:srgbClr val="6FAC46"/>
          </a:solidFill>
        </p:spPr>
        <p:txBody>
          <a:bodyPr vert="horz" wrap="square" lIns="0" tIns="257175" rIns="0" bIns="0" rtlCol="0">
            <a:spAutoFit/>
          </a:bodyPr>
          <a:lstStyle/>
          <a:p>
            <a:pPr marL="369570">
              <a:lnSpc>
                <a:spcPct val="100000"/>
              </a:lnSpc>
              <a:spcBef>
                <a:spcPts val="2025"/>
              </a:spcBef>
            </a:pPr>
            <a:r>
              <a:rPr sz="1800" spc="65" dirty="0">
                <a:solidFill>
                  <a:srgbClr val="FFFFFF"/>
                </a:solidFill>
                <a:latin typeface="Arial MT"/>
                <a:cs typeface="Arial MT"/>
              </a:rPr>
              <a:t>Context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903464" y="4046220"/>
            <a:ext cx="1649095" cy="795655"/>
          </a:xfrm>
          <a:prstGeom prst="rect">
            <a:avLst/>
          </a:prstGeom>
          <a:solidFill>
            <a:srgbClr val="6FAC46"/>
          </a:solidFill>
        </p:spPr>
        <p:txBody>
          <a:bodyPr vert="horz" wrap="square" lIns="0" tIns="257175" rIns="0" bIns="0" rtlCol="0">
            <a:spAutoFit/>
          </a:bodyPr>
          <a:lstStyle/>
          <a:p>
            <a:pPr marL="544830">
              <a:lnSpc>
                <a:spcPct val="100000"/>
              </a:lnSpc>
              <a:spcBef>
                <a:spcPts val="2025"/>
              </a:spcBef>
            </a:pPr>
            <a:r>
              <a:rPr sz="1800" spc="50" dirty="0">
                <a:solidFill>
                  <a:srgbClr val="FFFFFF"/>
                </a:solidFill>
                <a:latin typeface="Arial MT"/>
                <a:cs typeface="Arial MT"/>
              </a:rPr>
              <a:t>spEL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66823" y="1175732"/>
            <a:ext cx="528320" cy="17557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2540" algn="ctr">
              <a:lnSpc>
                <a:spcPts val="1810"/>
              </a:lnSpc>
            </a:pPr>
            <a:r>
              <a:rPr sz="1800" spc="-20" dirty="0">
                <a:solidFill>
                  <a:srgbClr val="00AFEF"/>
                </a:solidFill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00AFEF"/>
                </a:solidFill>
                <a:latin typeface="Calibri"/>
                <a:cs typeface="Calibri"/>
              </a:rPr>
              <a:t>Access/Integration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770643" y="1909825"/>
            <a:ext cx="254635" cy="45465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25" dirty="0">
                <a:solidFill>
                  <a:srgbClr val="00AFEF"/>
                </a:solidFill>
                <a:latin typeface="Calibri"/>
                <a:cs typeface="Calibri"/>
              </a:rPr>
              <a:t>Web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760726" y="1262633"/>
            <a:ext cx="970915" cy="649605"/>
          </a:xfrm>
          <a:prstGeom prst="rect">
            <a:avLst/>
          </a:prstGeom>
          <a:solidFill>
            <a:srgbClr val="000000"/>
          </a:solidFill>
          <a:ln w="19050">
            <a:solidFill>
              <a:srgbClr val="FFFFFF"/>
            </a:solidFill>
          </a:ln>
        </p:spPr>
        <p:txBody>
          <a:bodyPr vert="horz" wrap="square" lIns="0" tIns="182245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435"/>
              </a:spcBef>
            </a:pPr>
            <a:r>
              <a:rPr sz="1800" spc="45" dirty="0">
                <a:solidFill>
                  <a:srgbClr val="FFFFFF"/>
                </a:solidFill>
                <a:latin typeface="Arial MT"/>
                <a:cs typeface="Arial MT"/>
              </a:rPr>
              <a:t>JDBC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967734" y="1265682"/>
            <a:ext cx="970915" cy="649605"/>
          </a:xfrm>
          <a:prstGeom prst="rect">
            <a:avLst/>
          </a:prstGeom>
          <a:solidFill>
            <a:srgbClr val="000000"/>
          </a:solidFill>
          <a:ln w="19050">
            <a:solidFill>
              <a:srgbClr val="FFFFFF"/>
            </a:solidFill>
          </a:ln>
        </p:spPr>
        <p:txBody>
          <a:bodyPr vert="horz" wrap="square" lIns="0" tIns="182245" rIns="0" bIns="0" rtlCol="0">
            <a:spAutoFit/>
          </a:bodyPr>
          <a:lstStyle/>
          <a:p>
            <a:pPr marL="216535">
              <a:lnSpc>
                <a:spcPct val="100000"/>
              </a:lnSpc>
              <a:spcBef>
                <a:spcPts val="1435"/>
              </a:spcBef>
            </a:pP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ORM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766822" y="1977389"/>
            <a:ext cx="970915" cy="649605"/>
          </a:xfrm>
          <a:prstGeom prst="rect">
            <a:avLst/>
          </a:prstGeom>
          <a:solidFill>
            <a:srgbClr val="000000"/>
          </a:solidFill>
          <a:ln w="19050">
            <a:solidFill>
              <a:srgbClr val="FFFFFF"/>
            </a:solidFill>
          </a:ln>
        </p:spPr>
        <p:txBody>
          <a:bodyPr vert="horz" wrap="square" lIns="0" tIns="182245" rIns="0" bIns="0" rtlCol="0">
            <a:spAutoFit/>
          </a:bodyPr>
          <a:lstStyle/>
          <a:p>
            <a:pPr marL="247650">
              <a:lnSpc>
                <a:spcPct val="100000"/>
              </a:lnSpc>
              <a:spcBef>
                <a:spcPts val="1435"/>
              </a:spcBef>
            </a:pP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JMS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967734" y="1974342"/>
            <a:ext cx="970915" cy="649605"/>
          </a:xfrm>
          <a:prstGeom prst="rect">
            <a:avLst/>
          </a:prstGeom>
          <a:solidFill>
            <a:srgbClr val="000000"/>
          </a:solidFill>
          <a:ln w="19050">
            <a:solidFill>
              <a:srgbClr val="FFFFFF"/>
            </a:solidFill>
          </a:ln>
        </p:spPr>
        <p:txBody>
          <a:bodyPr vert="horz" wrap="square" lIns="0" tIns="182245" rIns="0" bIns="0" rtlCol="0">
            <a:spAutoFit/>
          </a:bodyPr>
          <a:lstStyle/>
          <a:p>
            <a:pPr marL="233679">
              <a:lnSpc>
                <a:spcPct val="100000"/>
              </a:lnSpc>
              <a:spcBef>
                <a:spcPts val="1435"/>
              </a:spcBef>
            </a:pP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OXM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294882" y="1312925"/>
            <a:ext cx="970915" cy="649605"/>
          </a:xfrm>
          <a:prstGeom prst="rect">
            <a:avLst/>
          </a:prstGeom>
          <a:solidFill>
            <a:srgbClr val="000000"/>
          </a:solidFill>
          <a:ln w="19050">
            <a:solidFill>
              <a:srgbClr val="FFFFFF"/>
            </a:solidFill>
          </a:ln>
        </p:spPr>
        <p:txBody>
          <a:bodyPr vert="horz" wrap="square" lIns="0" tIns="182245" rIns="0" bIns="0" rtlCol="0">
            <a:spAutoFit/>
          </a:bodyPr>
          <a:lstStyle/>
          <a:p>
            <a:pPr marL="242570">
              <a:lnSpc>
                <a:spcPct val="100000"/>
              </a:lnSpc>
              <a:spcBef>
                <a:spcPts val="1435"/>
              </a:spcBef>
            </a:pP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Web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757921" y="1322069"/>
            <a:ext cx="1447800" cy="649605"/>
          </a:xfrm>
          <a:prstGeom prst="rect">
            <a:avLst/>
          </a:prstGeom>
          <a:solidFill>
            <a:srgbClr val="000000"/>
          </a:solidFill>
          <a:ln w="19050">
            <a:solidFill>
              <a:srgbClr val="FFFFFF"/>
            </a:solidFill>
          </a:ln>
        </p:spPr>
        <p:txBody>
          <a:bodyPr vert="horz" wrap="square" lIns="0" tIns="182245" rIns="0" bIns="0" rtlCol="0">
            <a:spAutoFit/>
          </a:bodyPr>
          <a:lstStyle/>
          <a:p>
            <a:pPr marL="328930">
              <a:lnSpc>
                <a:spcPct val="100000"/>
              </a:lnSpc>
              <a:spcBef>
                <a:spcPts val="1435"/>
              </a:spcBef>
            </a:pPr>
            <a:r>
              <a:rPr sz="1800" spc="70" dirty="0">
                <a:solidFill>
                  <a:srgbClr val="FFFFFF"/>
                </a:solidFill>
                <a:latin typeface="Arial MT"/>
                <a:cs typeface="Arial MT"/>
              </a:rPr>
              <a:t>Servlet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323838" y="2077973"/>
            <a:ext cx="970915" cy="649605"/>
          </a:xfrm>
          <a:prstGeom prst="rect">
            <a:avLst/>
          </a:prstGeom>
          <a:solidFill>
            <a:srgbClr val="000000"/>
          </a:solidFill>
          <a:ln w="19050">
            <a:solidFill>
              <a:srgbClr val="FFFFFF"/>
            </a:solidFill>
          </a:ln>
        </p:spPr>
        <p:txBody>
          <a:bodyPr vert="horz" wrap="square" lIns="0" tIns="182880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440"/>
              </a:spcBef>
            </a:pPr>
            <a:r>
              <a:rPr sz="1800" spc="80" dirty="0">
                <a:solidFill>
                  <a:srgbClr val="FFFFFF"/>
                </a:solidFill>
                <a:latin typeface="Arial MT"/>
                <a:cs typeface="Arial MT"/>
              </a:rPr>
              <a:t>Portlet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733538" y="2103882"/>
            <a:ext cx="1472565" cy="650875"/>
          </a:xfrm>
          <a:prstGeom prst="rect">
            <a:avLst/>
          </a:prstGeom>
          <a:solidFill>
            <a:srgbClr val="000000"/>
          </a:solidFill>
          <a:ln w="19050">
            <a:solidFill>
              <a:srgbClr val="FFFFFF"/>
            </a:solidFill>
          </a:ln>
        </p:spPr>
        <p:txBody>
          <a:bodyPr vert="horz" wrap="square" lIns="0" tIns="182880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1440"/>
              </a:spcBef>
            </a:pPr>
            <a:r>
              <a:rPr sz="1800" spc="45" dirty="0">
                <a:solidFill>
                  <a:srgbClr val="FFFFFF"/>
                </a:solidFill>
                <a:latin typeface="Arial MT"/>
                <a:cs typeface="Arial MT"/>
              </a:rPr>
              <a:t>WebSocket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28366" y="6409553"/>
            <a:ext cx="1025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BFE9E33-5561-4D3E-86ED-1CA56232CA7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5"/>
          </a:xfrm>
        </p:spPr>
        <p:txBody>
          <a:bodyPr>
            <a:normAutofit/>
          </a:bodyPr>
          <a:lstStyle/>
          <a:p>
            <a:pPr marL="339445" indent="-339445">
              <a:spcBef>
                <a:spcPts val="1000"/>
              </a:spcBef>
              <a:buClr>
                <a:srgbClr val="114FFB"/>
              </a:buClr>
              <a:defRPr/>
            </a:pPr>
            <a:r>
              <a:rPr lang="en-US" sz="3524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Spring Modules</a:t>
            </a:r>
            <a:endParaRPr lang="en-IN" sz="3524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9234" y="1167708"/>
            <a:ext cx="1040456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Spring have 20 modules that can be grouped together based on their primary features as following: 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/>
              <a:t>Core Container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/>
              <a:t>Data Access /Integration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/>
              <a:t>Web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/>
              <a:t>AOP (Aspect Oriented Programming)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/>
              <a:t>Instrumentation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/>
              <a:t>Test</a:t>
            </a:r>
          </a:p>
          <a:p>
            <a:pPr>
              <a:lnSpc>
                <a:spcPct val="150000"/>
              </a:lnSpc>
            </a:pP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2208865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28366" y="6409553"/>
            <a:ext cx="1025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BFE9E33-5561-4D3E-86ED-1CA56232CA7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5"/>
          </a:xfrm>
        </p:spPr>
        <p:txBody>
          <a:bodyPr>
            <a:normAutofit/>
          </a:bodyPr>
          <a:lstStyle/>
          <a:p>
            <a:pPr marL="339445" indent="-339445">
              <a:spcBef>
                <a:spcPts val="1000"/>
              </a:spcBef>
              <a:buClr>
                <a:srgbClr val="114FFB"/>
              </a:buClr>
              <a:defRPr/>
            </a:pPr>
            <a:r>
              <a:rPr lang="en-US" sz="3524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Spring Core-Container</a:t>
            </a:r>
            <a:endParaRPr lang="en-IN" sz="3524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335" y="1550380"/>
            <a:ext cx="8983329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23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</TotalTime>
  <Words>1149</Words>
  <Application>Microsoft Office PowerPoint</Application>
  <PresentationFormat>Widescreen</PresentationFormat>
  <Paragraphs>326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Arial</vt:lpstr>
      <vt:lpstr>Arial MT</vt:lpstr>
      <vt:lpstr>Calibri</vt:lpstr>
      <vt:lpstr>Tahoma</vt:lpstr>
      <vt:lpstr>Times New Roman</vt:lpstr>
      <vt:lpstr>Trebuchet MS</vt:lpstr>
      <vt:lpstr>Verdana</vt:lpstr>
      <vt:lpstr>Office Theme</vt:lpstr>
      <vt:lpstr>Spring Framework Tutorial</vt:lpstr>
      <vt:lpstr>What is Spring?</vt:lpstr>
      <vt:lpstr>Spring Features</vt:lpstr>
      <vt:lpstr>Why Spring is So Popular</vt:lpstr>
      <vt:lpstr>Dependency Injection It is design pattern</vt:lpstr>
      <vt:lpstr>Spring Modules</vt:lpstr>
      <vt:lpstr>Spring Modules</vt:lpstr>
      <vt:lpstr>Spring Modules</vt:lpstr>
      <vt:lpstr>Spring Core-Container</vt:lpstr>
      <vt:lpstr>Spring Data Access</vt:lpstr>
      <vt:lpstr>Spring Web</vt:lpstr>
      <vt:lpstr>Spring Miscellaneous</vt:lpstr>
      <vt:lpstr>Spring IoC Container</vt:lpstr>
      <vt:lpstr>Spring IOC (Inversion of Control)</vt:lpstr>
      <vt:lpstr>Spring IoC Container</vt:lpstr>
      <vt:lpstr>Spring IoC Container</vt:lpstr>
      <vt:lpstr>Types of IOC (Inversion of Control) Container</vt:lpstr>
      <vt:lpstr>Bean Object</vt:lpstr>
      <vt:lpstr>ApplicationContext</vt:lpstr>
      <vt:lpstr>Dependency Injection</vt:lpstr>
      <vt:lpstr>Dependency Injection</vt:lpstr>
      <vt:lpstr>Dependency Injection</vt:lpstr>
      <vt:lpstr>Dependency Injection Can be done in 2 ways</vt:lpstr>
      <vt:lpstr>Setter Injection</vt:lpstr>
      <vt:lpstr>Constructor Injection</vt:lpstr>
      <vt:lpstr>Configuration File</vt:lpstr>
      <vt:lpstr>Create Maven project</vt:lpstr>
      <vt:lpstr>AOP (Aspect Oriented Programming)</vt:lpstr>
      <vt:lpstr>Why AOP (Aspect Oriented Programming)?</vt:lpstr>
      <vt:lpstr>AOP Core Concepts</vt:lpstr>
      <vt:lpstr>AOP Core Concepts</vt:lpstr>
      <vt:lpstr>AOP Core Concepts</vt:lpstr>
      <vt:lpstr>AOP Example</vt:lpstr>
      <vt:lpstr>Bean Life Cycle</vt:lpstr>
      <vt:lpstr>Bean Scopes</vt:lpstr>
      <vt:lpstr>Singleton Bean Scopes</vt:lpstr>
      <vt:lpstr>Prototype Bean Scopes</vt:lpstr>
      <vt:lpstr>Request Bean Scopes</vt:lpstr>
      <vt:lpstr>Session Bean Scopes</vt:lpstr>
      <vt:lpstr>Application Bean Scopes</vt:lpstr>
      <vt:lpstr>WebSocket Bean Scopes</vt:lpstr>
      <vt:lpstr>Life Cycle Methods</vt:lpstr>
      <vt:lpstr>Life Cycle</vt:lpstr>
      <vt:lpstr>Configure Technique</vt:lpstr>
      <vt:lpstr>Using Interfaces</vt:lpstr>
      <vt:lpstr>Using Annotations</vt:lpstr>
      <vt:lpstr>Autowiring in Spring</vt:lpstr>
      <vt:lpstr>PowerPoint Presentation</vt:lpstr>
      <vt:lpstr>Autowiring</vt:lpstr>
      <vt:lpstr>Autowiring Advantages</vt:lpstr>
      <vt:lpstr>Stereotype Annotations</vt:lpstr>
      <vt:lpstr>Stereotype Annotation</vt:lpstr>
      <vt:lpstr>Bean Scope</vt:lpstr>
      <vt:lpstr>Configure bean scope</vt:lpstr>
      <vt:lpstr>SpEL</vt:lpstr>
      <vt:lpstr>SpEL</vt:lpstr>
      <vt:lpstr>How to invoke static method and variable?</vt:lpstr>
      <vt:lpstr>How to create objects?  new Object(value)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Spring?</dc:title>
  <dc:creator>Durgesh Tiwari</dc:creator>
  <cp:lastModifiedBy>Divya Singhal</cp:lastModifiedBy>
  <cp:revision>5</cp:revision>
  <dcterms:created xsi:type="dcterms:W3CDTF">2023-11-07T16:53:24Z</dcterms:created>
  <dcterms:modified xsi:type="dcterms:W3CDTF">2023-11-08T05:57:06Z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2020-07-01T00:00:00Z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2023-11-07T00:00:00Z</vt:filetime>
  </property>
  <property fmtid="{D5CDD505-2E9C-101B-9397-08002B2CF9AE}" pid="5" name="Producer">
    <vt:lpwstr>Microsoft® PowerPoint® 2016</vt:lpwstr>
  </property>
</Properties>
</file>